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B444"/>
    <a:srgbClr val="D4E7C8"/>
    <a:srgbClr val="78C3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480" y="-44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43DA-3346-4317-A7B4-CAF796624EDE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655F-FDF6-4D37-953A-147E30E222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535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43DA-3346-4317-A7B4-CAF796624EDE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655F-FDF6-4D37-953A-147E30E222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349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43DA-3346-4317-A7B4-CAF796624EDE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655F-FDF6-4D37-953A-147E30E222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2354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43DA-3346-4317-A7B4-CAF796624EDE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655F-FDF6-4D37-953A-147E30E222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1460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43DA-3346-4317-A7B4-CAF796624EDE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655F-FDF6-4D37-953A-147E30E222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6729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43DA-3346-4317-A7B4-CAF796624EDE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655F-FDF6-4D37-953A-147E30E222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3551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43DA-3346-4317-A7B4-CAF796624EDE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655F-FDF6-4D37-953A-147E30E222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1459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43DA-3346-4317-A7B4-CAF796624EDE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655F-FDF6-4D37-953A-147E30E222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49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43DA-3346-4317-A7B4-CAF796624EDE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655F-FDF6-4D37-953A-147E30E222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526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43DA-3346-4317-A7B4-CAF796624EDE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655F-FDF6-4D37-953A-147E30E222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823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43DA-3346-4317-A7B4-CAF796624EDE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655F-FDF6-4D37-953A-147E30E222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5258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143DA-3346-4317-A7B4-CAF796624EDE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5655F-FDF6-4D37-953A-147E30E222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9862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424874C8-8513-EAC4-6EC2-BF58A271F52E}"/>
              </a:ext>
            </a:extLst>
          </p:cNvPr>
          <p:cNvSpPr/>
          <p:nvPr/>
        </p:nvSpPr>
        <p:spPr>
          <a:xfrm>
            <a:off x="4548954" y="5733202"/>
            <a:ext cx="2150514" cy="1377132"/>
          </a:xfrm>
          <a:prstGeom prst="rect">
            <a:avLst/>
          </a:prstGeom>
          <a:solidFill>
            <a:srgbClr val="78C36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Medium" panose="020B0603020102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E90F8E0-BE7C-7759-345A-6A145E082C5B}"/>
              </a:ext>
            </a:extLst>
          </p:cNvPr>
          <p:cNvSpPr/>
          <p:nvPr/>
        </p:nvSpPr>
        <p:spPr>
          <a:xfrm>
            <a:off x="2334964" y="5728371"/>
            <a:ext cx="2150514" cy="1377132"/>
          </a:xfrm>
          <a:prstGeom prst="rect">
            <a:avLst/>
          </a:prstGeom>
          <a:solidFill>
            <a:srgbClr val="D4E7C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Medium" panose="020B0603020102020204" pitchFamily="34" charset="0"/>
            </a:endParaRPr>
          </a:p>
        </p:txBody>
      </p:sp>
      <p:sp>
        <p:nvSpPr>
          <p:cNvPr id="4" name="Google Shape;98;p1"/>
          <p:cNvSpPr/>
          <p:nvPr/>
        </p:nvSpPr>
        <p:spPr>
          <a:xfrm>
            <a:off x="116632" y="3108283"/>
            <a:ext cx="6582728" cy="896593"/>
          </a:xfrm>
          <a:prstGeom prst="rect">
            <a:avLst/>
          </a:prstGeom>
          <a:solidFill>
            <a:srgbClr val="F54B5A">
              <a:alpha val="29803"/>
            </a:srgbClr>
          </a:solidFill>
          <a:ln w="28575" cap="flat" cmpd="sng">
            <a:noFill/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Medium" panose="020B06030201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100;p1"/>
          <p:cNvSpPr txBox="1"/>
          <p:nvPr/>
        </p:nvSpPr>
        <p:spPr>
          <a:xfrm>
            <a:off x="145283" y="4107789"/>
            <a:ext cx="426523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srgbClr val="F54B5A"/>
                </a:solidFill>
                <a:effectLst/>
                <a:uLnTx/>
                <a:uFillTx/>
                <a:latin typeface="Franklin Gothic Medium" panose="020B0603020102020204" pitchFamily="34" charset="0"/>
                <a:ea typeface="Calibri"/>
                <a:cs typeface="Calibri"/>
                <a:sym typeface="Calibri"/>
              </a:rPr>
              <a:t>Les enjeux du projet</a:t>
            </a:r>
          </a:p>
        </p:txBody>
      </p:sp>
      <p:sp>
        <p:nvSpPr>
          <p:cNvPr id="7" name="Google Shape;101;p1"/>
          <p:cNvSpPr txBox="1"/>
          <p:nvPr/>
        </p:nvSpPr>
        <p:spPr>
          <a:xfrm>
            <a:off x="116632" y="5364088"/>
            <a:ext cx="6582728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Franklin Gothic Medium" panose="020B0603020102020204" pitchFamily="34" charset="0"/>
                <a:ea typeface="Calibri"/>
                <a:cs typeface="Calibri"/>
                <a:sym typeface="Calibri"/>
              </a:rPr>
              <a:t>Objectifs du GIEE: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srgbClr val="70AD47"/>
              </a:solidFill>
              <a:effectLst/>
              <a:uLnTx/>
              <a:uFillTx/>
              <a:latin typeface="Franklin Gothic Medium" panose="020B06030201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6632" y="5728371"/>
            <a:ext cx="2150514" cy="1377132"/>
          </a:xfrm>
          <a:prstGeom prst="rect">
            <a:avLst/>
          </a:prstGeom>
          <a:solidFill>
            <a:srgbClr val="78C36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Medium" panose="020B06030201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16632" y="5728363"/>
            <a:ext cx="2150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Economie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2334964" y="5724255"/>
            <a:ext cx="2150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Environnement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4548954" y="5743055"/>
            <a:ext cx="2168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Social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16632" y="3064241"/>
            <a:ext cx="6582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dirty="0">
                <a:solidFill>
                  <a:srgbClr val="F54B66"/>
                </a:solidFill>
                <a:latin typeface="Franklin Gothic Medium" panose="020B0603020102020204" pitchFamily="34" charset="0"/>
              </a:rPr>
              <a:t>Descriptif du groupe:</a:t>
            </a:r>
            <a:endParaRPr lang="fr-FR" dirty="0">
              <a:latin typeface="Franklin Gothic Medium" panose="020B060302010202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634627" y="4180630"/>
            <a:ext cx="2064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dirty="0">
                <a:solidFill>
                  <a:schemeClr val="tx1"/>
                </a:solidFill>
                <a:latin typeface="Franklin Gothic Medium" panose="020B0603020102020204" pitchFamily="34" charset="0"/>
              </a:rPr>
              <a:t>Animateur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4608949" y="4585696"/>
            <a:ext cx="21083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1100" b="1" dirty="0">
                <a:latin typeface="Franklin Gothic Medium" panose="020B0603020102020204" pitchFamily="34" charset="0"/>
              </a:rPr>
              <a:t>Nom:</a:t>
            </a:r>
          </a:p>
          <a:p>
            <a:pPr lvl="0"/>
            <a:r>
              <a:rPr lang="fr-FR" sz="1100" b="1" dirty="0">
                <a:latin typeface="Franklin Gothic Medium" panose="020B0603020102020204" pitchFamily="34" charset="0"/>
              </a:rPr>
              <a:t>Structure:</a:t>
            </a:r>
          </a:p>
          <a:p>
            <a:pPr lvl="0"/>
            <a:r>
              <a:rPr lang="fr-FR" sz="1100" b="1" dirty="0">
                <a:latin typeface="Franklin Gothic Medium" panose="020B0603020102020204" pitchFamily="34" charset="0"/>
              </a:rPr>
              <a:t>E-mail:</a:t>
            </a:r>
          </a:p>
          <a:p>
            <a:pPr lvl="0"/>
            <a:r>
              <a:rPr lang="fr-FR" sz="1100" b="1" dirty="0">
                <a:latin typeface="Franklin Gothic Medium" panose="020B0603020102020204" pitchFamily="34" charset="0"/>
              </a:rPr>
              <a:t>Téléphone: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330779" y="3337768"/>
            <a:ext cx="1882536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/>
            <a:r>
              <a:rPr lang="fr-FR" sz="11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Localisation:</a:t>
            </a:r>
          </a:p>
          <a:p>
            <a:pPr lvl="0"/>
            <a:r>
              <a:rPr lang="fr-FR" sz="1100" baseline="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Période de reconnaissance:</a:t>
            </a:r>
          </a:p>
          <a:p>
            <a:pPr lvl="0"/>
            <a:r>
              <a:rPr lang="fr-FR" sz="1100" baseline="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Structure  porteuse: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16632" y="4113203"/>
            <a:ext cx="4293889" cy="1160265"/>
          </a:xfrm>
          <a:prstGeom prst="rect">
            <a:avLst/>
          </a:prstGeom>
          <a:noFill/>
          <a:ln>
            <a:solidFill>
              <a:srgbClr val="F54B6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Franklin Gothic Medium" panose="020B0603020102020204" pitchFamily="34" charset="0"/>
            </a:endParaRPr>
          </a:p>
        </p:txBody>
      </p:sp>
      <p:sp>
        <p:nvSpPr>
          <p:cNvPr id="22" name="Google Shape;108;p1"/>
          <p:cNvSpPr txBox="1"/>
          <p:nvPr/>
        </p:nvSpPr>
        <p:spPr>
          <a:xfrm rot="-5400000">
            <a:off x="-921386" y="8042049"/>
            <a:ext cx="2061300" cy="1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 dirty="0">
                <a:latin typeface="Franklin Gothic Medium" panose="020B0603020102020204" pitchFamily="34" charset="0"/>
                <a:ea typeface="Calibri"/>
                <a:cs typeface="Calibri"/>
                <a:sym typeface="Calibri"/>
              </a:rPr>
              <a:t>Date de rédaction</a:t>
            </a:r>
            <a:r>
              <a:rPr lang="fr-FR" sz="1000" dirty="0">
                <a:latin typeface="Franklin Gothic Medium" panose="020B0603020102020204" pitchFamily="34" charset="0"/>
                <a:ea typeface="Calibri"/>
                <a:cs typeface="Calibri"/>
                <a:sym typeface="Calibri"/>
              </a:rPr>
              <a:t>: </a:t>
            </a:r>
            <a:endParaRPr sz="1000" dirty="0">
              <a:latin typeface="Franklin Gothic Medium" panose="020B0603020102020204" pitchFamily="34" charset="0"/>
              <a:ea typeface="Calibri"/>
              <a:cs typeface="Calibri"/>
              <a:sym typeface="Calibri"/>
            </a:endParaRPr>
          </a:p>
        </p:txBody>
      </p:sp>
      <p:grpSp>
        <p:nvGrpSpPr>
          <p:cNvPr id="44" name="Groupe 43"/>
          <p:cNvGrpSpPr/>
          <p:nvPr/>
        </p:nvGrpSpPr>
        <p:grpSpPr>
          <a:xfrm>
            <a:off x="116632" y="-12306"/>
            <a:ext cx="6741368" cy="1388013"/>
            <a:chOff x="116632" y="-12306"/>
            <a:chExt cx="6741368" cy="1388013"/>
          </a:xfrm>
        </p:grpSpPr>
        <p:sp>
          <p:nvSpPr>
            <p:cNvPr id="23" name="Rectangle 22"/>
            <p:cNvSpPr/>
            <p:nvPr/>
          </p:nvSpPr>
          <p:spPr>
            <a:xfrm>
              <a:off x="116632" y="107505"/>
              <a:ext cx="4968552" cy="1182792"/>
            </a:xfrm>
            <a:prstGeom prst="rect">
              <a:avLst/>
            </a:prstGeom>
            <a:solidFill>
              <a:srgbClr val="F54B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Franklin Gothic Medium" panose="020B0603020102020204" pitchFamily="34" charset="0"/>
              </a:endParaRPr>
            </a:p>
          </p:txBody>
        </p:sp>
        <p:pic>
          <p:nvPicPr>
            <p:cNvPr id="24" name="Google Shape;89;p1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5264586" y="-12306"/>
              <a:ext cx="1593414" cy="138801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" name="ZoneTexte 24"/>
            <p:cNvSpPr txBox="1"/>
            <p:nvPr/>
          </p:nvSpPr>
          <p:spPr>
            <a:xfrm>
              <a:off x="117875" y="107504"/>
              <a:ext cx="48652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b="1" dirty="0">
                  <a:solidFill>
                    <a:schemeClr val="bg1"/>
                  </a:solidFill>
                  <a:latin typeface="Franklin Gothic Medium" panose="020B0603020102020204" pitchFamily="34" charset="0"/>
                </a:rPr>
                <a:t>TITRE DU GIEE</a:t>
              </a:r>
            </a:p>
          </p:txBody>
        </p:sp>
      </p:grpSp>
      <p:sp>
        <p:nvSpPr>
          <p:cNvPr id="26" name="Google Shape;107;p1"/>
          <p:cNvSpPr txBox="1"/>
          <p:nvPr/>
        </p:nvSpPr>
        <p:spPr>
          <a:xfrm>
            <a:off x="294720" y="7203847"/>
            <a:ext cx="1397507" cy="286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Calibri"/>
                <a:cs typeface="Calibri"/>
                <a:sym typeface="Calibri"/>
              </a:rPr>
              <a:t>Plan d’action: </a:t>
            </a:r>
            <a:endParaRPr kumimoji="0" sz="1600" b="1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Medium" panose="020B0603020102020204" pitchFamily="34" charset="0"/>
              <a:ea typeface="Calibri"/>
              <a:cs typeface="Calibri"/>
              <a:sym typeface="Calibri"/>
            </a:endParaRPr>
          </a:p>
          <a:p>
            <a:pPr marL="4572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Medium" panose="020B06030201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116632" y="3345419"/>
            <a:ext cx="2005779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/>
            <a:r>
              <a:rPr lang="fr-FR" sz="1100" i="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Nombre</a:t>
            </a:r>
            <a:r>
              <a:rPr lang="fr-FR" sz="1100" i="0" baseline="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 d’exploitations:</a:t>
            </a:r>
          </a:p>
          <a:p>
            <a:pPr lvl="0"/>
            <a:r>
              <a:rPr lang="fr-FR" sz="1100" i="0" baseline="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Productions principales:</a:t>
            </a:r>
          </a:p>
          <a:p>
            <a:pPr lvl="0"/>
            <a:r>
              <a:rPr lang="fr-FR" sz="1100" i="0" baseline="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Spécificités du groupe:</a:t>
            </a:r>
          </a:p>
        </p:txBody>
      </p:sp>
      <p:grpSp>
        <p:nvGrpSpPr>
          <p:cNvPr id="33" name="Groupe 32"/>
          <p:cNvGrpSpPr/>
          <p:nvPr/>
        </p:nvGrpSpPr>
        <p:grpSpPr>
          <a:xfrm>
            <a:off x="260648" y="1362487"/>
            <a:ext cx="759493" cy="617225"/>
            <a:chOff x="-124394" y="1477722"/>
            <a:chExt cx="759493" cy="617225"/>
          </a:xfrm>
        </p:grpSpPr>
        <p:sp>
          <p:nvSpPr>
            <p:cNvPr id="34" name="Google Shape;91;p1"/>
            <p:cNvSpPr/>
            <p:nvPr/>
          </p:nvSpPr>
          <p:spPr>
            <a:xfrm>
              <a:off x="17874" y="1477722"/>
              <a:ext cx="617225" cy="617225"/>
            </a:xfrm>
            <a:prstGeom prst="flowChartConnector">
              <a:avLst/>
            </a:prstGeom>
            <a:solidFill>
              <a:srgbClr val="70AD47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92;p1"/>
            <p:cNvSpPr/>
            <p:nvPr/>
          </p:nvSpPr>
          <p:spPr>
            <a:xfrm>
              <a:off x="-124394" y="1477722"/>
              <a:ext cx="617225" cy="617225"/>
            </a:xfrm>
            <a:prstGeom prst="flowChartConnector">
              <a:avLst/>
            </a:prstGeom>
            <a:noFill/>
            <a:ln w="19050" cap="flat" cmpd="sng">
              <a:solidFill>
                <a:srgbClr val="60B44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" name="Espace réservé du texte 6"/>
          <p:cNvSpPr txBox="1">
            <a:spLocks/>
          </p:cNvSpPr>
          <p:nvPr/>
        </p:nvSpPr>
        <p:spPr>
          <a:xfrm>
            <a:off x="323828" y="7505875"/>
            <a:ext cx="3239263" cy="162007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/>
            <a:r>
              <a:rPr lang="fr-FR" sz="1100" dirty="0">
                <a:latin typeface="Franklin Gothic Medium" panose="020B0603020102020204" pitchFamily="34" charset="0"/>
              </a:rPr>
              <a:t>?</a:t>
            </a:r>
          </a:p>
          <a:p>
            <a:pPr marL="171450" indent="-171450"/>
            <a:r>
              <a:rPr lang="fr-FR" sz="1100" dirty="0">
                <a:latin typeface="Franklin Gothic Medium" panose="020B0603020102020204" pitchFamily="34" charset="0"/>
              </a:rPr>
              <a:t>?</a:t>
            </a:r>
          </a:p>
          <a:p>
            <a:pPr marL="171450" indent="-171450"/>
            <a:r>
              <a:rPr lang="fr-FR" sz="1100" dirty="0">
                <a:latin typeface="Franklin Gothic Medium" panose="020B0603020102020204" pitchFamily="34" charset="0"/>
              </a:rPr>
              <a:t>?</a:t>
            </a:r>
          </a:p>
          <a:p>
            <a:endParaRPr lang="fr-FR" sz="1100" dirty="0">
              <a:latin typeface="Franklin Gothic Medium" panose="020B0603020102020204" pitchFamily="34" charset="0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140668" y="4450376"/>
            <a:ext cx="4259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Franklin Gothic Medium" panose="020B0603020102020204" pitchFamily="34" charset="0"/>
              </a:rPr>
              <a:t>?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158532" y="6001254"/>
            <a:ext cx="2018587" cy="259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Franklin Gothic Medium" panose="020B0603020102020204" pitchFamily="34" charset="0"/>
              </a:rPr>
              <a:t>?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2452921" y="5999617"/>
            <a:ext cx="18747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Franklin Gothic Medium" panose="020B0603020102020204" pitchFamily="34" charset="0"/>
              </a:rPr>
              <a:t>?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4603435" y="5999616"/>
            <a:ext cx="20325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Franklin Gothic Medium" panose="020B0603020102020204" pitchFamily="34" charset="0"/>
              </a:rPr>
              <a:t>?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46616F5-657A-CF57-B4B4-83ECEAC7A4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713"/>
          <a:stretch/>
        </p:blipFill>
        <p:spPr>
          <a:xfrm>
            <a:off x="4797152" y="1331641"/>
            <a:ext cx="1407603" cy="1673730"/>
          </a:xfrm>
          <a:prstGeom prst="rect">
            <a:avLst/>
          </a:prstGeom>
        </p:spPr>
      </p:pic>
      <p:grpSp>
        <p:nvGrpSpPr>
          <p:cNvPr id="30" name="Google Shape;86;p1"/>
          <p:cNvGrpSpPr/>
          <p:nvPr/>
        </p:nvGrpSpPr>
        <p:grpSpPr>
          <a:xfrm>
            <a:off x="5517666" y="2154526"/>
            <a:ext cx="106545" cy="106545"/>
            <a:chOff x="1733650" y="3327781"/>
            <a:chExt cx="106545" cy="106545"/>
          </a:xfrm>
        </p:grpSpPr>
        <p:sp>
          <p:nvSpPr>
            <p:cNvPr id="31" name="Google Shape;87;p1"/>
            <p:cNvSpPr/>
            <p:nvPr/>
          </p:nvSpPr>
          <p:spPr>
            <a:xfrm>
              <a:off x="1764064" y="3358195"/>
              <a:ext cx="45719" cy="45719"/>
            </a:xfrm>
            <a:prstGeom prst="flowChartConnector">
              <a:avLst/>
            </a:prstGeom>
            <a:solidFill>
              <a:srgbClr val="F54B5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Franklin Gothic Medium" panose="020B06030201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88;p1"/>
            <p:cNvSpPr/>
            <p:nvPr/>
          </p:nvSpPr>
          <p:spPr>
            <a:xfrm>
              <a:off x="1733650" y="3327781"/>
              <a:ext cx="106545" cy="106545"/>
            </a:xfrm>
            <a:prstGeom prst="flowChartConnector">
              <a:avLst/>
            </a:prstGeom>
            <a:noFill/>
            <a:ln w="12700" cap="flat" cmpd="sng">
              <a:solidFill>
                <a:srgbClr val="F54B5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Franklin Gothic Medium" panose="020B0603020102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AAA3D43E-9FA2-33A4-6905-BBBE5CC3BFBE}"/>
              </a:ext>
            </a:extLst>
          </p:cNvPr>
          <p:cNvSpPr txBox="1"/>
          <p:nvPr/>
        </p:nvSpPr>
        <p:spPr>
          <a:xfrm>
            <a:off x="1026481" y="1453968"/>
            <a:ext cx="25324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Franklin Gothic Medium" panose="020B0603020102020204" pitchFamily="34" charset="0"/>
              </a:rPr>
              <a:t>Vous pouvez ajouter une photo du groupe</a:t>
            </a:r>
          </a:p>
        </p:txBody>
      </p:sp>
      <p:pic>
        <p:nvPicPr>
          <p:cNvPr id="11" name="Image 10" descr="Une image contenant logo&#10;&#10;Description générée automatiquement">
            <a:extLst>
              <a:ext uri="{FF2B5EF4-FFF2-40B4-BE49-F238E27FC236}">
                <a16:creationId xmlns:a16="http://schemas.microsoft.com/office/drawing/2014/main" id="{42A96F0C-EB32-5B77-8FBC-7D0D8F21DF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022" y="4138178"/>
            <a:ext cx="420126" cy="420126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7FE5B954-CA3A-D833-6EDD-E361DCE595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890" y="5566237"/>
            <a:ext cx="437860" cy="437860"/>
          </a:xfrm>
          <a:prstGeom prst="rect">
            <a:avLst/>
          </a:prstGeom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3F880712-4620-FCE4-1CBE-2149A67056D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314" y="5552830"/>
            <a:ext cx="437860" cy="437860"/>
          </a:xfrm>
          <a:prstGeom prst="rect">
            <a:avLst/>
          </a:prstGeom>
        </p:spPr>
      </p:pic>
      <p:pic>
        <p:nvPicPr>
          <p:cNvPr id="58" name="Image 57" descr="Une image contenant logo&#10;&#10;Description générée automatiquement">
            <a:extLst>
              <a:ext uri="{FF2B5EF4-FFF2-40B4-BE49-F238E27FC236}">
                <a16:creationId xmlns:a16="http://schemas.microsoft.com/office/drawing/2014/main" id="{8ABFC36C-0C27-FF87-7BC2-24CAF00D6CD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012" y="5561336"/>
            <a:ext cx="437860" cy="437860"/>
          </a:xfrm>
          <a:prstGeom prst="rect">
            <a:avLst/>
          </a:prstGeom>
        </p:spPr>
      </p:pic>
      <p:sp>
        <p:nvSpPr>
          <p:cNvPr id="59" name="Espace réservé du texte 6">
            <a:extLst>
              <a:ext uri="{FF2B5EF4-FFF2-40B4-BE49-F238E27FC236}">
                <a16:creationId xmlns:a16="http://schemas.microsoft.com/office/drawing/2014/main" id="{4648F9BC-C5E8-C7E9-CB7E-7ACB743B5AF1}"/>
              </a:ext>
            </a:extLst>
          </p:cNvPr>
          <p:cNvSpPr txBox="1">
            <a:spLocks/>
          </p:cNvSpPr>
          <p:nvPr/>
        </p:nvSpPr>
        <p:spPr>
          <a:xfrm>
            <a:off x="3455000" y="7416421"/>
            <a:ext cx="3239263" cy="162007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/>
            <a:r>
              <a:rPr lang="fr-FR" sz="1100" dirty="0">
                <a:latin typeface="Franklin Gothic Medium" panose="020B0603020102020204" pitchFamily="34" charset="0"/>
              </a:rPr>
              <a:t>?</a:t>
            </a:r>
          </a:p>
          <a:p>
            <a:pPr marL="171450" indent="-171450"/>
            <a:r>
              <a:rPr lang="fr-FR" sz="1100" dirty="0">
                <a:latin typeface="Franklin Gothic Medium" panose="020B0603020102020204" pitchFamily="34" charset="0"/>
              </a:rPr>
              <a:t>?</a:t>
            </a:r>
          </a:p>
          <a:p>
            <a:pPr marL="171450" indent="-171450"/>
            <a:r>
              <a:rPr lang="fr-FR" sz="1100" dirty="0">
                <a:latin typeface="Franklin Gothic Medium" panose="020B0603020102020204" pitchFamily="34" charset="0"/>
              </a:rPr>
              <a:t>?</a:t>
            </a:r>
          </a:p>
          <a:p>
            <a:endParaRPr lang="fr-FR" sz="1100" dirty="0">
              <a:latin typeface="Franklin Gothic Medium" panose="020B0603020102020204" pitchFamily="34" charset="0"/>
            </a:endParaRPr>
          </a:p>
        </p:txBody>
      </p:sp>
      <p:sp>
        <p:nvSpPr>
          <p:cNvPr id="60" name="Google Shape;108;p1">
            <a:extLst>
              <a:ext uri="{FF2B5EF4-FFF2-40B4-BE49-F238E27FC236}">
                <a16:creationId xmlns:a16="http://schemas.microsoft.com/office/drawing/2014/main" id="{6060EE76-DB46-B804-F409-38D0ED5E38BD}"/>
              </a:ext>
            </a:extLst>
          </p:cNvPr>
          <p:cNvSpPr txBox="1"/>
          <p:nvPr/>
        </p:nvSpPr>
        <p:spPr>
          <a:xfrm>
            <a:off x="5436504" y="9003246"/>
            <a:ext cx="1439752" cy="115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700" i="1" dirty="0">
                <a:latin typeface="Franklin Gothic Medium" panose="020B0603020102020204" pitchFamily="34" charset="0"/>
                <a:ea typeface="Calibri"/>
                <a:cs typeface="Calibri"/>
                <a:sym typeface="Calibri"/>
              </a:rPr>
              <a:t>Icônes téléchargées sur : </a:t>
            </a:r>
            <a:r>
              <a:rPr lang="fr-FR" sz="700" i="1" dirty="0" err="1">
                <a:latin typeface="Franklin Gothic Medium" panose="020B0603020102020204" pitchFamily="34" charset="0"/>
                <a:ea typeface="Calibri"/>
                <a:cs typeface="Calibri"/>
                <a:sym typeface="Calibri"/>
              </a:rPr>
              <a:t>Freepik</a:t>
            </a:r>
            <a:endParaRPr sz="800" i="1" dirty="0">
              <a:latin typeface="Franklin Gothic Medium" panose="020B0603020102020204" pitchFamily="34" charset="0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1314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8;p1"/>
          <p:cNvSpPr txBox="1"/>
          <p:nvPr/>
        </p:nvSpPr>
        <p:spPr>
          <a:xfrm rot="-5400000">
            <a:off x="-921386" y="8042049"/>
            <a:ext cx="2061300" cy="1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 dirty="0">
                <a:latin typeface="Franklin Gothic Medium" panose="020B0603020102020204" pitchFamily="34" charset="0"/>
                <a:ea typeface="Calibri"/>
                <a:cs typeface="Calibri"/>
                <a:sym typeface="Calibri"/>
              </a:rPr>
              <a:t>Date de rédaction</a:t>
            </a:r>
            <a:r>
              <a:rPr lang="fr-FR" sz="1000" dirty="0">
                <a:latin typeface="Franklin Gothic Medium" panose="020B0603020102020204" pitchFamily="34" charset="0"/>
                <a:ea typeface="Calibri"/>
                <a:cs typeface="Calibri"/>
                <a:sym typeface="Calibri"/>
              </a:rPr>
              <a:t>: </a:t>
            </a:r>
            <a:endParaRPr sz="1000" dirty="0">
              <a:latin typeface="Franklin Gothic Medium" panose="020B0603020102020204" pitchFamily="34" charset="0"/>
              <a:ea typeface="Calibri"/>
              <a:cs typeface="Calibri"/>
              <a:sym typeface="Calibri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117875" y="-12306"/>
            <a:ext cx="6740125" cy="1388013"/>
            <a:chOff x="117875" y="-12306"/>
            <a:chExt cx="6740125" cy="1388013"/>
          </a:xfrm>
        </p:grpSpPr>
        <p:pic>
          <p:nvPicPr>
            <p:cNvPr id="7" name="Google Shape;89;p1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5264586" y="-12306"/>
              <a:ext cx="1593414" cy="138801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ZoneTexte 7"/>
            <p:cNvSpPr txBox="1"/>
            <p:nvPr/>
          </p:nvSpPr>
          <p:spPr>
            <a:xfrm>
              <a:off x="117875" y="107504"/>
              <a:ext cx="48652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b="1" dirty="0">
                  <a:solidFill>
                    <a:schemeClr val="bg1"/>
                  </a:solidFill>
                  <a:latin typeface="Franklin Gothic Medium" panose="020B0603020102020204" pitchFamily="34" charset="0"/>
                </a:rPr>
                <a:t>TITRE DU GIEE</a:t>
              </a:r>
            </a:p>
          </p:txBody>
        </p:sp>
      </p:grpSp>
      <p:grpSp>
        <p:nvGrpSpPr>
          <p:cNvPr id="11" name="Groupe 10"/>
          <p:cNvGrpSpPr/>
          <p:nvPr userDrawn="1"/>
        </p:nvGrpSpPr>
        <p:grpSpPr>
          <a:xfrm>
            <a:off x="191173" y="4170966"/>
            <a:ext cx="3634879" cy="2214300"/>
            <a:chOff x="346342" y="7421248"/>
            <a:chExt cx="3343500" cy="2214300"/>
          </a:xfrm>
        </p:grpSpPr>
        <p:sp>
          <p:nvSpPr>
            <p:cNvPr id="14" name="Google Shape;127;ga802bccde3_0_3"/>
            <p:cNvSpPr/>
            <p:nvPr/>
          </p:nvSpPr>
          <p:spPr>
            <a:xfrm>
              <a:off x="346342" y="7421248"/>
              <a:ext cx="3343500" cy="2214300"/>
            </a:xfrm>
            <a:prstGeom prst="rect">
              <a:avLst/>
            </a:prstGeom>
            <a:solidFill>
              <a:srgbClr val="D8D8D8"/>
            </a:solidFill>
            <a:ln w="12700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Medium" panose="020B0603020102020204" pitchFamily="34" charset="0"/>
              </a:endParaRPr>
            </a:p>
          </p:txBody>
        </p:sp>
        <p:sp>
          <p:nvSpPr>
            <p:cNvPr id="15" name="Google Shape;129;ga802bccde3_0_3"/>
            <p:cNvSpPr txBox="1"/>
            <p:nvPr/>
          </p:nvSpPr>
          <p:spPr>
            <a:xfrm>
              <a:off x="397605" y="7596336"/>
              <a:ext cx="1584703" cy="2880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6650" tIns="26650" rIns="26650" bIns="2665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  <a:tabLst/>
                <a:defRPr/>
              </a:pP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60B444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Calibri"/>
                  <a:cs typeface="Calibri"/>
                  <a:sym typeface="Calibri"/>
                </a:rPr>
                <a:t>Facteurs de réussite</a:t>
              </a:r>
              <a:endParaRPr kumimoji="0" sz="1400" b="1" i="0" u="none" strike="noStrike" kern="0" cap="none" spc="0" normalizeH="0" baseline="0" noProof="0" dirty="0">
                <a:ln>
                  <a:noFill/>
                </a:ln>
                <a:solidFill>
                  <a:srgbClr val="60B444"/>
                </a:solidFill>
                <a:effectLst/>
                <a:uLnTx/>
                <a:uFillTx/>
                <a:latin typeface="Franklin Gothic Medium" panose="020B0603020102020204" pitchFamily="34" charset="0"/>
              </a:endParaRPr>
            </a:p>
          </p:txBody>
        </p:sp>
        <p:sp>
          <p:nvSpPr>
            <p:cNvPr id="16" name="Google Shape;131;ga802bccde3_0_3"/>
            <p:cNvSpPr txBox="1"/>
            <p:nvPr/>
          </p:nvSpPr>
          <p:spPr>
            <a:xfrm>
              <a:off x="2144346" y="7608685"/>
              <a:ext cx="1491000" cy="2878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6650" tIns="26650" rIns="26650" bIns="2665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alibri"/>
                <a:buNone/>
                <a:tabLst/>
                <a:defRPr/>
              </a:pP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Calibri"/>
                  <a:cs typeface="Calibri"/>
                  <a:sym typeface="Calibri"/>
                </a:rPr>
                <a:t>Points de vigilance</a:t>
              </a:r>
              <a:endParaRPr kumimoji="0" sz="1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endParaRPr>
            </a:p>
          </p:txBody>
        </p:sp>
        <p:cxnSp>
          <p:nvCxnSpPr>
            <p:cNvPr id="17" name="Google Shape;134;ga802bccde3_0_3"/>
            <p:cNvCxnSpPr/>
            <p:nvPr/>
          </p:nvCxnSpPr>
          <p:spPr>
            <a:xfrm flipH="1">
              <a:off x="2027381" y="7699061"/>
              <a:ext cx="5100" cy="1721100"/>
            </a:xfrm>
            <a:prstGeom prst="straightConnector1">
              <a:avLst/>
            </a:prstGeom>
            <a:noFill/>
            <a:ln w="12700" cap="flat" cmpd="sng">
              <a:solidFill>
                <a:srgbClr val="95959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18" name="Groupe 17"/>
          <p:cNvGrpSpPr/>
          <p:nvPr/>
        </p:nvGrpSpPr>
        <p:grpSpPr>
          <a:xfrm>
            <a:off x="2668742" y="1608809"/>
            <a:ext cx="4060898" cy="2473151"/>
            <a:chOff x="182595" y="3707904"/>
            <a:chExt cx="6564600" cy="2915724"/>
          </a:xfrm>
          <a:solidFill>
            <a:srgbClr val="D4E7C8"/>
          </a:solidFill>
        </p:grpSpPr>
        <p:sp>
          <p:nvSpPr>
            <p:cNvPr id="19" name="Google Shape;123;ga802bccde3_0_3"/>
            <p:cNvSpPr/>
            <p:nvPr/>
          </p:nvSpPr>
          <p:spPr>
            <a:xfrm rot="10800000">
              <a:off x="182595" y="3707904"/>
              <a:ext cx="6564600" cy="2915724"/>
            </a:xfrm>
            <a:prstGeom prst="wedgeRectCallout">
              <a:avLst>
                <a:gd name="adj1" fmla="val -21253"/>
                <a:gd name="adj2" fmla="val 58677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124;ga802bccde3_0_3"/>
            <p:cNvSpPr txBox="1"/>
            <p:nvPr/>
          </p:nvSpPr>
          <p:spPr>
            <a:xfrm>
              <a:off x="226441" y="3844469"/>
              <a:ext cx="3804000" cy="5079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60B444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Calibri"/>
                  <a:cs typeface="Calibri"/>
                  <a:sym typeface="Calibri"/>
                </a:rPr>
                <a:t>Résultats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60B444"/>
                </a:solidFill>
                <a:effectLst/>
                <a:uLnTx/>
                <a:uFillTx/>
                <a:latin typeface="Franklin Gothic Medium" panose="020B06030201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3998052" y="4211084"/>
            <a:ext cx="2721055" cy="2128297"/>
          </a:xfrm>
          <a:prstGeom prst="rect">
            <a:avLst/>
          </a:prstGeom>
          <a:solidFill>
            <a:srgbClr val="F54B66">
              <a:alpha val="29020"/>
            </a:srgbClr>
          </a:solidFill>
          <a:ln w="19050">
            <a:solidFill>
              <a:srgbClr val="F54B6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Franklin Gothic Medium" panose="020B0603020102020204" pitchFamily="34" charset="0"/>
            </a:endParaRPr>
          </a:p>
        </p:txBody>
      </p:sp>
      <p:sp>
        <p:nvSpPr>
          <p:cNvPr id="24" name="Espace réservé du texte 3"/>
          <p:cNvSpPr txBox="1">
            <a:spLocks/>
          </p:cNvSpPr>
          <p:nvPr/>
        </p:nvSpPr>
        <p:spPr>
          <a:xfrm>
            <a:off x="645931" y="128905"/>
            <a:ext cx="4176713" cy="5048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600" dirty="0">
                <a:solidFill>
                  <a:schemeClr val="accent3"/>
                </a:solidFill>
                <a:latin typeface="Franklin Gothic Medium" panose="020B0603020102020204" pitchFamily="34" charset="0"/>
              </a:rPr>
              <a:t>INTITULE DE L’ACTION OU DE LA PRATIQUE</a:t>
            </a:r>
          </a:p>
        </p:txBody>
      </p:sp>
      <p:sp>
        <p:nvSpPr>
          <p:cNvPr id="25" name="Espace réservé du texte 5"/>
          <p:cNvSpPr txBox="1">
            <a:spLocks/>
          </p:cNvSpPr>
          <p:nvPr/>
        </p:nvSpPr>
        <p:spPr>
          <a:xfrm>
            <a:off x="162514" y="628752"/>
            <a:ext cx="5426726" cy="10500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100" dirty="0">
                <a:latin typeface="Franklin Gothic Medium" panose="020B0603020102020204" pitchFamily="34" charset="0"/>
              </a:rPr>
              <a:t>Description de l’action/pratique:</a:t>
            </a:r>
          </a:p>
        </p:txBody>
      </p:sp>
      <p:sp>
        <p:nvSpPr>
          <p:cNvPr id="26" name="Espace réservé du texte 9"/>
          <p:cNvSpPr txBox="1">
            <a:spLocks/>
          </p:cNvSpPr>
          <p:nvPr/>
        </p:nvSpPr>
        <p:spPr>
          <a:xfrm>
            <a:off x="5005086" y="4413712"/>
            <a:ext cx="1728812" cy="4651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fr-FR" sz="12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Nom Prénom </a:t>
            </a:r>
            <a:br>
              <a:rPr lang="fr-FR" sz="1200" dirty="0">
                <a:solidFill>
                  <a:schemeClr val="bg1"/>
                </a:solidFill>
                <a:latin typeface="Franklin Gothic Medium" panose="020B0603020102020204" pitchFamily="34" charset="0"/>
              </a:rPr>
            </a:br>
            <a:r>
              <a:rPr lang="fr-FR" sz="12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Fonction</a:t>
            </a:r>
          </a:p>
        </p:txBody>
      </p:sp>
      <p:sp>
        <p:nvSpPr>
          <p:cNvPr id="27" name="Espace réservé du texte 10"/>
          <p:cNvSpPr txBox="1">
            <a:spLocks/>
          </p:cNvSpPr>
          <p:nvPr/>
        </p:nvSpPr>
        <p:spPr>
          <a:xfrm>
            <a:off x="3993794" y="4850612"/>
            <a:ext cx="2731586" cy="1488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FR" sz="1100" i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« Témoignage… »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3998051" y="4211084"/>
            <a:ext cx="2731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Témoignage</a:t>
            </a:r>
          </a:p>
        </p:txBody>
      </p:sp>
      <p:sp>
        <p:nvSpPr>
          <p:cNvPr id="29" name="Espace réservé du texte 5"/>
          <p:cNvSpPr txBox="1">
            <a:spLocks/>
          </p:cNvSpPr>
          <p:nvPr/>
        </p:nvSpPr>
        <p:spPr>
          <a:xfrm>
            <a:off x="2695865" y="2016764"/>
            <a:ext cx="3936313" cy="204566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100" dirty="0">
                <a:latin typeface="Franklin Gothic Medium" panose="020B0603020102020204" pitchFamily="34" charset="0"/>
              </a:rPr>
              <a:t>Présentation des résultats:</a:t>
            </a:r>
          </a:p>
        </p:txBody>
      </p:sp>
      <p:sp>
        <p:nvSpPr>
          <p:cNvPr id="30" name="Espace réservé du texte 5"/>
          <p:cNvSpPr txBox="1">
            <a:spLocks/>
          </p:cNvSpPr>
          <p:nvPr/>
        </p:nvSpPr>
        <p:spPr>
          <a:xfrm>
            <a:off x="553186" y="4625194"/>
            <a:ext cx="1509292" cy="12963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180000">
              <a:spcBef>
                <a:spcPts val="0"/>
              </a:spcBef>
            </a:pPr>
            <a:r>
              <a:rPr lang="fr-FR" sz="1100" dirty="0">
                <a:latin typeface="Franklin Gothic Medium" panose="020B0603020102020204" pitchFamily="34" charset="0"/>
              </a:rPr>
              <a:t>?</a:t>
            </a:r>
          </a:p>
          <a:p>
            <a:pPr marL="0" indent="-180000">
              <a:spcBef>
                <a:spcPts val="0"/>
              </a:spcBef>
            </a:pPr>
            <a:r>
              <a:rPr lang="fr-FR" sz="1100" dirty="0">
                <a:latin typeface="Franklin Gothic Medium" panose="020B0603020102020204" pitchFamily="34" charset="0"/>
              </a:rPr>
              <a:t>?</a:t>
            </a:r>
          </a:p>
          <a:p>
            <a:pPr marL="0" indent="-180000">
              <a:spcBef>
                <a:spcPts val="0"/>
              </a:spcBef>
            </a:pPr>
            <a:r>
              <a:rPr lang="fr-FR" sz="1100" dirty="0">
                <a:latin typeface="Franklin Gothic Medium" panose="020B0603020102020204" pitchFamily="34" charset="0"/>
              </a:rPr>
              <a:t>….</a:t>
            </a:r>
          </a:p>
        </p:txBody>
      </p:sp>
      <p:sp>
        <p:nvSpPr>
          <p:cNvPr id="31" name="Espace réservé du texte 5"/>
          <p:cNvSpPr txBox="1">
            <a:spLocks/>
          </p:cNvSpPr>
          <p:nvPr/>
        </p:nvSpPr>
        <p:spPr>
          <a:xfrm>
            <a:off x="2196255" y="4625446"/>
            <a:ext cx="1509292" cy="12963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180000">
              <a:spcBef>
                <a:spcPts val="0"/>
              </a:spcBef>
            </a:pPr>
            <a:r>
              <a:rPr lang="fr-FR" sz="1100" dirty="0">
                <a:latin typeface="Franklin Gothic Medium" panose="020B0603020102020204" pitchFamily="34" charset="0"/>
              </a:rPr>
              <a:t>?</a:t>
            </a:r>
          </a:p>
          <a:p>
            <a:pPr marL="0" indent="-180000">
              <a:spcBef>
                <a:spcPts val="0"/>
              </a:spcBef>
            </a:pPr>
            <a:r>
              <a:rPr lang="fr-FR" sz="1100" dirty="0">
                <a:latin typeface="Franklin Gothic Medium" panose="020B0603020102020204" pitchFamily="34" charset="0"/>
              </a:rPr>
              <a:t>?</a:t>
            </a:r>
          </a:p>
          <a:p>
            <a:pPr marL="0" indent="-180000">
              <a:spcBef>
                <a:spcPts val="0"/>
              </a:spcBef>
            </a:pPr>
            <a:r>
              <a:rPr lang="fr-FR" sz="1100" dirty="0">
                <a:latin typeface="Franklin Gothic Medium" panose="020B0603020102020204" pitchFamily="34" charset="0"/>
              </a:rPr>
              <a:t>….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E589BA0-AD8F-E8F2-AB15-2FDDC8F476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03" y="8252575"/>
            <a:ext cx="2412330" cy="873374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3B45A02A-7F1E-AE2E-88AA-04BECEC179D8}"/>
              </a:ext>
            </a:extLst>
          </p:cNvPr>
          <p:cNvSpPr txBox="1"/>
          <p:nvPr/>
        </p:nvSpPr>
        <p:spPr>
          <a:xfrm>
            <a:off x="218532" y="6479382"/>
            <a:ext cx="6378820" cy="307777"/>
          </a:xfrm>
          <a:prstGeom prst="rect">
            <a:avLst/>
          </a:prstGeom>
          <a:solidFill>
            <a:srgbClr val="F54B66"/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</a:rPr>
              <a:t>Bilan des années passées en GIEE et Perspectives pour la continuité du collectif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9A8D0D3-0170-B829-905E-2A82A8B31329}"/>
              </a:ext>
            </a:extLst>
          </p:cNvPr>
          <p:cNvSpPr/>
          <p:nvPr/>
        </p:nvSpPr>
        <p:spPr>
          <a:xfrm>
            <a:off x="218532" y="6852551"/>
            <a:ext cx="6511106" cy="1421139"/>
          </a:xfrm>
          <a:prstGeom prst="rect">
            <a:avLst/>
          </a:prstGeom>
          <a:noFill/>
          <a:ln w="12700">
            <a:solidFill>
              <a:srgbClr val="F54B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Google Shape;107;p1">
            <a:extLst>
              <a:ext uri="{FF2B5EF4-FFF2-40B4-BE49-F238E27FC236}">
                <a16:creationId xmlns:a16="http://schemas.microsoft.com/office/drawing/2014/main" id="{98822F4A-3C6F-D5C0-4021-E8041DF4ECBD}"/>
              </a:ext>
            </a:extLst>
          </p:cNvPr>
          <p:cNvSpPr txBox="1"/>
          <p:nvPr/>
        </p:nvSpPr>
        <p:spPr>
          <a:xfrm>
            <a:off x="2602579" y="8358968"/>
            <a:ext cx="4108670" cy="677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Franklin Gothic Medium" panose="020B0603020102020204" pitchFamily="34" charset="0"/>
                <a:ea typeface="Calibri"/>
                <a:cs typeface="Calibri"/>
                <a:sym typeface="Calibri"/>
              </a:rPr>
              <a:t>Partenaires techniques: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Franklin Gothic Medium" panose="020B0603020102020204" pitchFamily="34" charset="0"/>
              <a:ea typeface="Calibri"/>
              <a:cs typeface="Calibri"/>
              <a:sym typeface="Calibri"/>
            </a:endParaRPr>
          </a:p>
          <a:p>
            <a:pPr marL="4572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Medium" panose="020B0603020102020204" pitchFamily="34" charset="0"/>
              <a:ea typeface="Calibri"/>
              <a:cs typeface="Calibri"/>
              <a:sym typeface="Calibri"/>
            </a:endParaRP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1BE0A2D5-8AC6-3C78-A0BA-BADCE849AF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8" y="139935"/>
            <a:ext cx="429234" cy="429234"/>
          </a:xfrm>
          <a:prstGeom prst="rect">
            <a:avLst/>
          </a:prstGeom>
        </p:spPr>
      </p:pic>
      <p:sp>
        <p:nvSpPr>
          <p:cNvPr id="35" name="Espace réservé du texte 5">
            <a:extLst>
              <a:ext uri="{FF2B5EF4-FFF2-40B4-BE49-F238E27FC236}">
                <a16:creationId xmlns:a16="http://schemas.microsoft.com/office/drawing/2014/main" id="{9BED285A-A404-ABD4-AFE5-1086BDC50EBE}"/>
              </a:ext>
            </a:extLst>
          </p:cNvPr>
          <p:cNvSpPr txBox="1">
            <a:spLocks/>
          </p:cNvSpPr>
          <p:nvPr/>
        </p:nvSpPr>
        <p:spPr>
          <a:xfrm>
            <a:off x="225822" y="1561067"/>
            <a:ext cx="2376756" cy="252089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100" dirty="0">
                <a:latin typeface="Franklin Gothic Medium" panose="020B0603020102020204" pitchFamily="34" charset="0"/>
              </a:rPr>
              <a:t>L’action en photo, veuillez insérer une image de cette pratique</a:t>
            </a:r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id="{E91833DE-84A5-1FFD-6706-058E2FF6E37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3918895"/>
            <a:ext cx="501034" cy="501034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F5D0195A-1EFA-53D0-4C28-02927ABE2EE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93" y="3842851"/>
            <a:ext cx="501033" cy="501033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177E92A7-F2E6-4EC0-0E76-FDE614A9849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165" y="3966873"/>
            <a:ext cx="465137" cy="465137"/>
          </a:xfrm>
          <a:prstGeom prst="rect">
            <a:avLst/>
          </a:prstGeom>
        </p:spPr>
      </p:pic>
      <p:sp>
        <p:nvSpPr>
          <p:cNvPr id="44" name="Google Shape;108;p1">
            <a:extLst>
              <a:ext uri="{FF2B5EF4-FFF2-40B4-BE49-F238E27FC236}">
                <a16:creationId xmlns:a16="http://schemas.microsoft.com/office/drawing/2014/main" id="{C0F06300-2DB8-572E-1A4D-FA240A47038B}"/>
              </a:ext>
            </a:extLst>
          </p:cNvPr>
          <p:cNvSpPr txBox="1"/>
          <p:nvPr/>
        </p:nvSpPr>
        <p:spPr>
          <a:xfrm>
            <a:off x="5436504" y="9003246"/>
            <a:ext cx="1439752" cy="115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700" i="1" dirty="0">
                <a:latin typeface="Franklin Gothic Medium" panose="020B0603020102020204" pitchFamily="34" charset="0"/>
                <a:ea typeface="Calibri"/>
                <a:cs typeface="Calibri"/>
                <a:sym typeface="Calibri"/>
              </a:rPr>
              <a:t>Icônes téléchargées sur : </a:t>
            </a:r>
            <a:r>
              <a:rPr lang="fr-FR" sz="700" i="1" dirty="0" err="1">
                <a:latin typeface="Franklin Gothic Medium" panose="020B0603020102020204" pitchFamily="34" charset="0"/>
                <a:ea typeface="Calibri"/>
                <a:cs typeface="Calibri"/>
                <a:sym typeface="Calibri"/>
              </a:rPr>
              <a:t>Freepik</a:t>
            </a:r>
            <a:endParaRPr sz="800" i="1" dirty="0">
              <a:latin typeface="Franklin Gothic Medium" panose="020B0603020102020204" pitchFamily="34" charset="0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94758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153</Words>
  <Application>Microsoft Office PowerPoint</Application>
  <PresentationFormat>Affichage à l'écran (4:3)</PresentationFormat>
  <Paragraphs>53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Franklin Gothic Medium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Johanna GOUDENOVE</dc:creator>
  <cp:lastModifiedBy>Augustin BEAUVY</cp:lastModifiedBy>
  <cp:revision>13</cp:revision>
  <dcterms:created xsi:type="dcterms:W3CDTF">2021-01-12T10:37:55Z</dcterms:created>
  <dcterms:modified xsi:type="dcterms:W3CDTF">2025-02-05T17:38:26Z</dcterms:modified>
</cp:coreProperties>
</file>