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" r:id="rId2"/>
    <p:sldId id="477" r:id="rId3"/>
    <p:sldId id="478" r:id="rId4"/>
    <p:sldId id="479" r:id="rId5"/>
    <p:sldId id="481" r:id="rId6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660"/>
  </p:normalViewPr>
  <p:slideViewPr>
    <p:cSldViewPr>
      <p:cViewPr varScale="1">
        <p:scale>
          <a:sx n="68" d="100"/>
          <a:sy n="68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notesViewPr>
    <p:cSldViewPr>
      <p:cViewPr varScale="1">
        <p:scale>
          <a:sx n="48" d="100"/>
          <a:sy n="48" d="100"/>
        </p:scale>
        <p:origin x="1908" y="4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5" y="2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55AE92A8-0294-473D-AE08-960EA720DD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84068D46-D11F-4851-9D1B-AEF4901E36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2852936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b="1">
                <a:solidFill>
                  <a:srgbClr val="002060"/>
                </a:solidFill>
              </a:defRPr>
            </a:lvl1pPr>
          </a:lstStyle>
          <a:p>
            <a:r>
              <a:rPr lang="fr-FR" dirty="0" smtClean="0"/>
              <a:t> </a:t>
            </a:r>
            <a:fld id="{65715804-330F-461C-B93E-D0270DDC3A1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5" name="Espace réservé pour une image  4"/>
          <p:cNvSpPr>
            <a:spLocks noGrp="1"/>
          </p:cNvSpPr>
          <p:nvPr>
            <p:ph type="pic" sz="quarter" idx="13"/>
          </p:nvPr>
        </p:nvSpPr>
        <p:spPr>
          <a:xfrm>
            <a:off x="1042988" y="549275"/>
            <a:ext cx="914400" cy="914400"/>
          </a:xfrm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57958"/>
            <a:ext cx="9144000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172401" y="188640"/>
            <a:ext cx="720080" cy="778863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9 novembre 2020</a:t>
            </a:r>
            <a:endParaRPr lang="fr-FR" dirty="0"/>
          </a:p>
        </p:txBody>
      </p:sp>
      <p:pic>
        <p:nvPicPr>
          <p:cNvPr id="2050" name="Picture 2" descr="C:\Users\thierry.wallon\AppData\Roaming\Microsoft\Windows\Network Shortcuts\Image1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25403" y="6381328"/>
            <a:ext cx="3906837" cy="377825"/>
          </a:xfrm>
          <a:prstGeom prst="rect">
            <a:avLst/>
          </a:prstGeom>
          <a:noFill/>
        </p:spPr>
      </p:pic>
      <p:pic>
        <p:nvPicPr>
          <p:cNvPr id="4" name="Imag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07" y="187764"/>
            <a:ext cx="1248613" cy="90603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Ø"/>
        <a:defRPr sz="3200" kern="1200" baseline="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accent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2348880"/>
            <a:ext cx="7704856" cy="1872208"/>
          </a:xfrm>
        </p:spPr>
        <p:txBody>
          <a:bodyPr>
            <a:normAutofit/>
          </a:bodyPr>
          <a:lstStyle/>
          <a:p>
            <a:r>
              <a:rPr lang="fr-FR" sz="4500" b="1" dirty="0" smtClean="0">
                <a:solidFill>
                  <a:schemeClr val="accent3">
                    <a:lumMod val="75000"/>
                  </a:schemeClr>
                </a:solidFill>
                <a:latin typeface="Marianne" panose="020000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La cellule régionale biomasse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65715804-330F-461C-B93E-D0270DDC3A1F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1187624" y="404664"/>
            <a:ext cx="7196336" cy="792089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accent3">
                    <a:lumMod val="75000"/>
                  </a:schemeClr>
                </a:solidFill>
                <a:latin typeface="Marianne" panose="020000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Composition de </a:t>
            </a:r>
            <a:r>
              <a:rPr lang="fr-FR" sz="2800" b="1" dirty="0" smtClean="0">
                <a:solidFill>
                  <a:schemeClr val="accent3">
                    <a:lumMod val="75000"/>
                  </a:schemeClr>
                </a:solidFill>
                <a:latin typeface="Marianne" panose="020000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la cellule biomasse</a:t>
            </a:r>
            <a:endParaRPr lang="fr-FR" sz="2800" dirty="0">
              <a:solidFill>
                <a:schemeClr val="accent3">
                  <a:lumMod val="75000"/>
                </a:schemeClr>
              </a:solidFill>
              <a:latin typeface="Marianne" panose="02000000000000000000" pitchFamily="50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65715804-330F-461C-B93E-D0270DDC3A1F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899592" y="1484784"/>
            <a:ext cx="756084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Marianne" panose="020000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Créées par une circulaire </a:t>
            </a:r>
            <a:r>
              <a:rPr lang="fr-FR" dirty="0" err="1" smtClean="0">
                <a:latin typeface="Marianne" panose="020000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interministerielle</a:t>
            </a:r>
            <a:r>
              <a:rPr lang="fr-FR" dirty="0" smtClean="0">
                <a:latin typeface="Marianne" panose="020000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 en 2009</a:t>
            </a:r>
          </a:p>
          <a:p>
            <a:endParaRPr lang="fr-FR" dirty="0" smtClean="0">
              <a:latin typeface="Marianne" panose="02000000000000000000" pitchFamily="5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dirty="0" smtClean="0">
                <a:latin typeface="Marianne" panose="020000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Missions </a:t>
            </a:r>
            <a:r>
              <a:rPr lang="fr-FR" dirty="0" smtClean="0">
                <a:latin typeface="Marianne" panose="020000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élargies par une circulaire de juillet 2024</a:t>
            </a:r>
          </a:p>
          <a:p>
            <a:endParaRPr lang="fr-FR" dirty="0" smtClean="0">
              <a:latin typeface="Marianne" panose="02000000000000000000" pitchFamily="5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dirty="0" smtClean="0">
                <a:latin typeface="Marianne" panose="020000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Composée </a:t>
            </a:r>
            <a:r>
              <a:rPr lang="fr-FR" dirty="0" smtClean="0">
                <a:latin typeface="Marianne" panose="020000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uniquement des </a:t>
            </a:r>
            <a:r>
              <a:rPr lang="fr-FR" dirty="0">
                <a:latin typeface="Marianne" panose="020000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services de l’Etat : </a:t>
            </a:r>
            <a:endParaRPr lang="fr-FR" dirty="0" smtClean="0">
              <a:latin typeface="Marianne" panose="02000000000000000000" pitchFamily="5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dirty="0">
              <a:latin typeface="Marianne" panose="02000000000000000000" pitchFamily="5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Marianne" panose="020000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DRAAF</a:t>
            </a:r>
            <a:endParaRPr lang="fr-FR" sz="1400" dirty="0">
              <a:latin typeface="Marianne" panose="02000000000000000000" pitchFamily="5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Marianne" panose="020000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DREAL</a:t>
            </a:r>
            <a:endParaRPr lang="fr-FR" sz="1400" dirty="0">
              <a:latin typeface="Marianne" panose="02000000000000000000" pitchFamily="5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Marianne" panose="020000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ADEME</a:t>
            </a:r>
            <a:endParaRPr lang="fr-FR" sz="1400" dirty="0">
              <a:latin typeface="Marianne" panose="02000000000000000000" pitchFamily="5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Marianne" panose="020000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DREETS (depuis 2024)</a:t>
            </a:r>
          </a:p>
          <a:p>
            <a:endParaRPr lang="fr-FR" dirty="0" smtClean="0">
              <a:latin typeface="Marianne" panose="02000000000000000000" pitchFamily="5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dirty="0">
                <a:latin typeface="Marianne" panose="020000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Deux </a:t>
            </a:r>
            <a:r>
              <a:rPr lang="fr-FR" dirty="0" smtClean="0">
                <a:latin typeface="Marianne" panose="020000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missions :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Marianne" panose="02000000000000000000" pitchFamily="50" charset="0"/>
              </a:rPr>
              <a:t>Expertise </a:t>
            </a:r>
            <a:r>
              <a:rPr lang="fr-FR" sz="1400" dirty="0">
                <a:latin typeface="Marianne" panose="02000000000000000000" pitchFamily="50" charset="0"/>
              </a:rPr>
              <a:t>sur les plans </a:t>
            </a:r>
            <a:r>
              <a:rPr lang="fr-FR" sz="1400" dirty="0" smtClean="0">
                <a:latin typeface="Marianne" panose="02000000000000000000" pitchFamily="50" charset="0"/>
              </a:rPr>
              <a:t>d’approvisionnement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fr-FR" sz="1400" dirty="0" smtClean="0">
              <a:latin typeface="Marianne" panose="02000000000000000000" pitchFamily="50" charset="0"/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sz="1400" dirty="0">
                <a:latin typeface="Marianne" panose="02000000000000000000" pitchFamily="50" charset="0"/>
              </a:rPr>
              <a:t>Suivi de l’utilisation des ressources en biomasse et prévention des conflits </a:t>
            </a:r>
            <a:r>
              <a:rPr lang="fr-FR" sz="1400" dirty="0" smtClean="0">
                <a:latin typeface="Marianne" panose="02000000000000000000" pitchFamily="50" charset="0"/>
              </a:rPr>
              <a:t>d’usage</a:t>
            </a:r>
            <a:endParaRPr lang="fr-FR" sz="1400" dirty="0"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06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1187624" y="404664"/>
            <a:ext cx="7196336" cy="792089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chemeClr val="accent3">
                    <a:lumMod val="75000"/>
                  </a:schemeClr>
                </a:solidFill>
                <a:latin typeface="Marianne" panose="020000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Les missions de la cellule biomasse</a:t>
            </a:r>
            <a:endParaRPr lang="fr-FR" sz="2800" dirty="0">
              <a:solidFill>
                <a:schemeClr val="accent3">
                  <a:lumMod val="75000"/>
                </a:schemeClr>
              </a:solidFill>
              <a:latin typeface="Marianne" panose="02000000000000000000" pitchFamily="50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65715804-330F-461C-B93E-D0270DDC3A1F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823120" y="1352957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latin typeface="Marianne" panose="02000000000000000000" pitchFamily="50" charset="0"/>
              </a:rPr>
              <a:t>Expertise </a:t>
            </a:r>
            <a:r>
              <a:rPr lang="fr-FR" b="1" dirty="0">
                <a:latin typeface="Marianne" panose="02000000000000000000" pitchFamily="50" charset="0"/>
              </a:rPr>
              <a:t>sur les plans </a:t>
            </a:r>
            <a:r>
              <a:rPr lang="fr-FR" b="1" dirty="0" smtClean="0">
                <a:latin typeface="Marianne" panose="02000000000000000000" pitchFamily="50" charset="0"/>
              </a:rPr>
              <a:t>d’approvisionnement : </a:t>
            </a:r>
          </a:p>
          <a:p>
            <a:r>
              <a:rPr lang="fr-FR" b="1" dirty="0" smtClean="0">
                <a:latin typeface="Marianne" panose="02000000000000000000" pitchFamily="50" charset="0"/>
              </a:rPr>
              <a:t>rédaction d’un avis signé par le préfet de région</a:t>
            </a:r>
          </a:p>
          <a:p>
            <a:endParaRPr lang="fr-FR" b="1" dirty="0" smtClean="0">
              <a:latin typeface="Marianne" panose="02000000000000000000" pitchFamily="50" charset="0"/>
            </a:endParaRPr>
          </a:p>
          <a:p>
            <a:endParaRPr lang="fr-FR" dirty="0" smtClean="0">
              <a:latin typeface="Marianne" panose="02000000000000000000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latin typeface="Marianne" panose="02000000000000000000" pitchFamily="50" charset="0"/>
              </a:rPr>
              <a:t>Dans le cadres d’appels à projets qui consomment de la biomasse à destination de la production d’énergie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 smtClean="0">
              <a:latin typeface="Marianne" panose="02000000000000000000" pitchFamily="50" charset="0"/>
            </a:endParaRPr>
          </a:p>
          <a:p>
            <a:r>
              <a:rPr lang="fr-FR" sz="1600" dirty="0" smtClean="0">
                <a:latin typeface="Marianne" panose="02000000000000000000" pitchFamily="50" charset="0"/>
              </a:rPr>
              <a:t>	</a:t>
            </a:r>
            <a:r>
              <a:rPr lang="fr-FR" sz="1400" dirty="0" smtClean="0">
                <a:latin typeface="Marianne" panose="02000000000000000000" pitchFamily="50" charset="0"/>
              </a:rPr>
              <a:t>Commission de régulation de l’énergie, BCIAT, « Granulés 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latin typeface="Marianne" panose="02000000000000000000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latin typeface="Marianne" panose="02000000000000000000" pitchFamily="50" charset="0"/>
              </a:rPr>
              <a:t>Pour </a:t>
            </a:r>
            <a:r>
              <a:rPr lang="fr-FR" sz="1600" dirty="0">
                <a:latin typeface="Marianne" panose="02000000000000000000" pitchFamily="50" charset="0"/>
              </a:rPr>
              <a:t>les nouveaux projets </a:t>
            </a:r>
            <a:r>
              <a:rPr lang="fr-FR" sz="1600" dirty="0" smtClean="0">
                <a:latin typeface="Marianne" panose="02000000000000000000" pitchFamily="50" charset="0"/>
              </a:rPr>
              <a:t>proposés, mais aussi pour </a:t>
            </a:r>
            <a:r>
              <a:rPr lang="fr-FR" sz="1600" dirty="0">
                <a:latin typeface="Marianne" panose="02000000000000000000" pitchFamily="50" charset="0"/>
              </a:rPr>
              <a:t>les projets déjà retenus, en cas d’évolution du plan </a:t>
            </a:r>
            <a:r>
              <a:rPr lang="fr-FR" sz="1600" dirty="0" smtClean="0">
                <a:latin typeface="Marianne" panose="02000000000000000000" pitchFamily="50" charset="0"/>
              </a:rPr>
              <a:t>d’approvisionnement</a:t>
            </a:r>
          </a:p>
          <a:p>
            <a:endParaRPr lang="fr-FR" sz="1600" dirty="0">
              <a:latin typeface="Marianne" panose="02000000000000000000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latin typeface="Marianne" panose="02000000000000000000" pitchFamily="50" charset="0"/>
              </a:rPr>
              <a:t>La cellule est saisie par l’opérateur de l’AAP si la mobilisation en région dépasse les 10 000 t de ressources.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 smtClean="0">
              <a:latin typeface="Marianne" panose="02000000000000000000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latin typeface="Marianne" panose="020000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Pour les projets lauréats, obligation pour certains AAP de communiquer leur plan d’approvisionnement pendant plusieurs années</a:t>
            </a:r>
          </a:p>
        </p:txBody>
      </p:sp>
    </p:spTree>
    <p:extLst>
      <p:ext uri="{BB962C8B-B14F-4D97-AF65-F5344CB8AC3E}">
        <p14:creationId xmlns:p14="http://schemas.microsoft.com/office/powerpoint/2010/main" val="47963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1187624" y="404664"/>
            <a:ext cx="7196336" cy="792089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chemeClr val="accent3">
                    <a:lumMod val="75000"/>
                  </a:schemeClr>
                </a:solidFill>
                <a:latin typeface="Marianne" panose="020000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Les missions de la cellule biomasse</a:t>
            </a:r>
            <a:endParaRPr lang="fr-FR" sz="2800" dirty="0">
              <a:solidFill>
                <a:schemeClr val="accent3">
                  <a:lumMod val="75000"/>
                </a:schemeClr>
              </a:solidFill>
              <a:latin typeface="Marianne" panose="02000000000000000000" pitchFamily="50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65715804-330F-461C-B93E-D0270DDC3A1F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817198" y="1268760"/>
            <a:ext cx="7560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latin typeface="Marianne" panose="02000000000000000000" pitchFamily="50" charset="0"/>
              </a:rPr>
              <a:t>Suivi </a:t>
            </a:r>
            <a:r>
              <a:rPr lang="fr-FR" b="1" dirty="0">
                <a:latin typeface="Marianne" panose="02000000000000000000" pitchFamily="50" charset="0"/>
              </a:rPr>
              <a:t>de l’utilisation des ressources en biomasse et prévention des conflits d’usage</a:t>
            </a:r>
          </a:p>
          <a:p>
            <a:endParaRPr lang="fr-FR" dirty="0" smtClean="0">
              <a:latin typeface="Marianne" panose="02000000000000000000" pitchFamily="5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Evaluer et suivre la production, la mobilisation, la collecte et la transformation de la biomasse.</a:t>
            </a:r>
          </a:p>
          <a:p>
            <a:r>
              <a:rPr lang="fr-FR" dirty="0" smtClean="0"/>
              <a:t>		Agriculture</a:t>
            </a:r>
            <a:r>
              <a:rPr lang="fr-FR" dirty="0"/>
              <a:t>, forêt, déchets bois, connexes de scieries, </a:t>
            </a:r>
            <a:r>
              <a:rPr lang="fr-FR" dirty="0" smtClean="0"/>
              <a:t>			déchets </a:t>
            </a:r>
            <a:r>
              <a:rPr lang="fr-FR" dirty="0"/>
              <a:t>verts, bois d’alignements…</a:t>
            </a:r>
          </a:p>
          <a:p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Plus </a:t>
            </a:r>
            <a:r>
              <a:rPr lang="fr-FR" dirty="0"/>
              <a:t>précisément : 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171450" indent="-171450">
              <a:buFontTx/>
              <a:buChar char="-"/>
            </a:pPr>
            <a:r>
              <a:rPr lang="fr-FR" dirty="0"/>
              <a:t>Recueillir les déclarations annuelles des unités en fonctionnement</a:t>
            </a:r>
          </a:p>
          <a:p>
            <a:pPr marL="171450" indent="-171450">
              <a:buFontTx/>
              <a:buChar char="-"/>
            </a:pPr>
            <a:r>
              <a:rPr lang="fr-FR" dirty="0"/>
              <a:t>Réaliser une synthèse annuelle sur la disponibilité en biomasse</a:t>
            </a:r>
          </a:p>
          <a:p>
            <a:pPr marL="171450" indent="-171450">
              <a:buFontTx/>
              <a:buChar char="-"/>
            </a:pPr>
            <a:r>
              <a:rPr lang="fr-FR" dirty="0"/>
              <a:t>Conseiller le préfet de région sur les difficultés d’approvisionnement </a:t>
            </a:r>
          </a:p>
          <a:p>
            <a:pPr marL="171450" indent="-171450">
              <a:buFontTx/>
              <a:buChar char="-"/>
            </a:pPr>
            <a:r>
              <a:rPr lang="fr-FR" dirty="0"/>
              <a:t>Participer à l’élaboration des politiques locales permettant de lever les freins  afin de favoriser la mobilisation de la biomasse</a:t>
            </a:r>
          </a:p>
          <a:p>
            <a:pPr marL="171450" indent="-171450">
              <a:buFontTx/>
              <a:buChar char="-"/>
            </a:pPr>
            <a:r>
              <a:rPr lang="fr-FR" dirty="0"/>
              <a:t>Consulter régulièrement les acteurs </a:t>
            </a:r>
            <a:r>
              <a:rPr lang="fr-FR" dirty="0" smtClean="0"/>
              <a:t>locaux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459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1187624" y="404664"/>
            <a:ext cx="7196336" cy="792089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chemeClr val="accent3">
                    <a:lumMod val="75000"/>
                  </a:schemeClr>
                </a:solidFill>
                <a:latin typeface="Marianne" panose="020000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Les moyens de la cellule biomasse</a:t>
            </a:r>
            <a:endParaRPr lang="fr-FR" sz="2800" dirty="0">
              <a:solidFill>
                <a:schemeClr val="accent3">
                  <a:lumMod val="75000"/>
                </a:schemeClr>
              </a:solidFill>
              <a:latin typeface="Marianne" panose="02000000000000000000" pitchFamily="50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65715804-330F-461C-B93E-D0270DDC3A1F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789581" y="1340768"/>
            <a:ext cx="7560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>
              <a:latin typeface="Marianne" panose="02000000000000000000" pitchFamily="50" charset="0"/>
            </a:endParaRPr>
          </a:p>
          <a:p>
            <a:pPr marL="171450" indent="-171450">
              <a:buFontTx/>
              <a:buChar char="-"/>
            </a:pPr>
            <a:r>
              <a:rPr lang="fr-FR" dirty="0">
                <a:latin typeface="Marianne" panose="02000000000000000000" pitchFamily="50" charset="0"/>
              </a:rPr>
              <a:t>Accès privilégié à certains outils de suivi de la </a:t>
            </a:r>
            <a:r>
              <a:rPr lang="fr-FR" dirty="0" smtClean="0">
                <a:latin typeface="Marianne" panose="02000000000000000000" pitchFamily="50" charset="0"/>
              </a:rPr>
              <a:t>biomasse</a:t>
            </a:r>
          </a:p>
          <a:p>
            <a:pPr marL="171450" indent="-171450">
              <a:buFontTx/>
              <a:buChar char="-"/>
            </a:pPr>
            <a:endParaRPr lang="fr-FR" dirty="0">
              <a:latin typeface="Marianne" panose="02000000000000000000" pitchFamily="50" charset="0"/>
            </a:endParaRPr>
          </a:p>
          <a:p>
            <a:pPr marL="171450" indent="-171450">
              <a:buFontTx/>
              <a:buChar char="-"/>
            </a:pPr>
            <a:r>
              <a:rPr lang="fr-FR" dirty="0" err="1">
                <a:latin typeface="Marianne" panose="02000000000000000000" pitchFamily="50" charset="0"/>
              </a:rPr>
              <a:t>CartoFob</a:t>
            </a:r>
            <a:r>
              <a:rPr lang="fr-FR" dirty="0">
                <a:latin typeface="Marianne" panose="02000000000000000000" pitchFamily="50" charset="0"/>
              </a:rPr>
              <a:t> (IGN</a:t>
            </a:r>
            <a:r>
              <a:rPr lang="fr-FR" dirty="0" smtClean="0">
                <a:latin typeface="Marianne" panose="02000000000000000000" pitchFamily="50" charset="0"/>
              </a:rPr>
              <a:t>)</a:t>
            </a:r>
          </a:p>
          <a:p>
            <a:pPr marL="171450" indent="-171450">
              <a:buFontTx/>
              <a:buChar char="-"/>
            </a:pPr>
            <a:endParaRPr lang="fr-FR" dirty="0">
              <a:latin typeface="Marianne" panose="02000000000000000000" pitchFamily="50" charset="0"/>
            </a:endParaRPr>
          </a:p>
          <a:p>
            <a:pPr marL="171450" indent="-171450">
              <a:buFontTx/>
              <a:buChar char="-"/>
            </a:pPr>
            <a:r>
              <a:rPr lang="fr-FR" dirty="0">
                <a:latin typeface="Marianne" panose="02000000000000000000" pitchFamily="50" charset="0"/>
              </a:rPr>
              <a:t>ONRB (</a:t>
            </a:r>
            <a:r>
              <a:rPr lang="fr-FR" dirty="0" err="1">
                <a:latin typeface="Marianne" panose="02000000000000000000" pitchFamily="50" charset="0"/>
              </a:rPr>
              <a:t>FranceAgriMer</a:t>
            </a:r>
            <a:r>
              <a:rPr lang="fr-FR" dirty="0" smtClean="0">
                <a:latin typeface="Marianne" panose="02000000000000000000" pitchFamily="50" charset="0"/>
              </a:rPr>
              <a:t>)</a:t>
            </a:r>
          </a:p>
          <a:p>
            <a:pPr marL="171450" indent="-171450">
              <a:buFontTx/>
              <a:buChar char="-"/>
            </a:pPr>
            <a:endParaRPr lang="fr-FR" dirty="0">
              <a:latin typeface="Marianne" panose="02000000000000000000" pitchFamily="50" charset="0"/>
            </a:endParaRPr>
          </a:p>
          <a:p>
            <a:pPr marL="171450" indent="-171450">
              <a:buFontTx/>
              <a:buChar char="-"/>
            </a:pPr>
            <a:r>
              <a:rPr lang="fr-FR" dirty="0">
                <a:latin typeface="Marianne" panose="02000000000000000000" pitchFamily="50" charset="0"/>
              </a:rPr>
              <a:t>Retour d’information sur les contrôles </a:t>
            </a:r>
            <a:endParaRPr lang="fr-FR" dirty="0" smtClean="0">
              <a:latin typeface="Marianne" panose="02000000000000000000" pitchFamily="50" charset="0"/>
            </a:endParaRPr>
          </a:p>
          <a:p>
            <a:pPr marL="171450" indent="-171450">
              <a:buFontTx/>
              <a:buChar char="-"/>
            </a:pPr>
            <a:endParaRPr lang="fr-FR" dirty="0">
              <a:latin typeface="Marianne" panose="02000000000000000000" pitchFamily="50" charset="0"/>
            </a:endParaRPr>
          </a:p>
          <a:p>
            <a:pPr marL="171450" indent="-171450">
              <a:buFontTx/>
              <a:buChar char="-"/>
            </a:pPr>
            <a:r>
              <a:rPr lang="fr-FR" dirty="0">
                <a:latin typeface="Marianne" panose="02000000000000000000" pitchFamily="50" charset="0"/>
              </a:rPr>
              <a:t>Retour sur les données d’approvisionnement des « déclarations de durabilité </a:t>
            </a:r>
            <a:r>
              <a:rPr lang="fr-FR" dirty="0" smtClean="0">
                <a:latin typeface="Marianne" panose="02000000000000000000" pitchFamily="50" charset="0"/>
              </a:rPr>
              <a:t>»</a:t>
            </a:r>
          </a:p>
          <a:p>
            <a:pPr marL="171450" indent="-171450">
              <a:buFontTx/>
              <a:buChar char="-"/>
            </a:pPr>
            <a:endParaRPr lang="fr-FR" dirty="0">
              <a:latin typeface="Marianne" panose="02000000000000000000" pitchFamily="50" charset="0"/>
            </a:endParaRPr>
          </a:p>
          <a:p>
            <a:pPr marL="171450" indent="-171450">
              <a:buFontTx/>
              <a:buChar char="-"/>
            </a:pPr>
            <a:r>
              <a:rPr lang="fr-FR" dirty="0">
                <a:latin typeface="Marianne" panose="02000000000000000000" pitchFamily="50" charset="0"/>
              </a:rPr>
              <a:t>Audition des porteurs de </a:t>
            </a:r>
            <a:r>
              <a:rPr lang="fr-FR" dirty="0" smtClean="0">
                <a:latin typeface="Marianne" panose="02000000000000000000" pitchFamily="50" charset="0"/>
              </a:rPr>
              <a:t>projets</a:t>
            </a:r>
          </a:p>
          <a:p>
            <a:pPr marL="171450" indent="-171450">
              <a:buFontTx/>
              <a:buChar char="-"/>
            </a:pPr>
            <a:endParaRPr lang="fr-FR" dirty="0">
              <a:latin typeface="Marianne" panose="02000000000000000000" pitchFamily="50" charset="0"/>
            </a:endParaRPr>
          </a:p>
          <a:p>
            <a:pPr marL="171450" indent="-171450">
              <a:buFontTx/>
              <a:buChar char="-"/>
            </a:pPr>
            <a:r>
              <a:rPr lang="fr-FR" dirty="0">
                <a:latin typeface="Marianne" panose="02000000000000000000" pitchFamily="50" charset="0"/>
              </a:rPr>
              <a:t>Réseau national des cellules biomasses</a:t>
            </a:r>
          </a:p>
          <a:p>
            <a:endParaRPr lang="fr-FR" dirty="0" smtClean="0"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60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7164</TotalTime>
  <Words>342</Words>
  <Application>Microsoft Office PowerPoint</Application>
  <PresentationFormat>Affichage à l'écran (4:3)</PresentationFormat>
  <Paragraphs>64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Marianne</vt:lpstr>
      <vt:lpstr>Wingdings</vt:lpstr>
      <vt:lpstr>Thème Office</vt:lpstr>
      <vt:lpstr>Présentation PowerPoint</vt:lpstr>
      <vt:lpstr>Composition de la cellule biomasse</vt:lpstr>
      <vt:lpstr>Les missions de la cellule biomasse</vt:lpstr>
      <vt:lpstr>Les missions de la cellule biomasse</vt:lpstr>
      <vt:lpstr>Les moyens de la cellule biomasse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thierry.wallon</dc:creator>
  <cp:lastModifiedBy>celine.druesne</cp:lastModifiedBy>
  <cp:revision>995</cp:revision>
  <cp:lastPrinted>2025-05-20T12:01:27Z</cp:lastPrinted>
  <dcterms:created xsi:type="dcterms:W3CDTF">2018-03-14T07:36:41Z</dcterms:created>
  <dcterms:modified xsi:type="dcterms:W3CDTF">2025-06-06T05:11:50Z</dcterms:modified>
</cp:coreProperties>
</file>