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1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96134-9E9C-4D8F-B6FC-894EB578246B}" type="datetimeFigureOut">
              <a:rPr lang="fr-FR" smtClean="0"/>
              <a:t>17/07/2025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1DFB3-B4EC-4E09-8B73-C0D24C5D6E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27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déplacer la diapo</a:t>
            </a: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1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18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18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18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D6AC0CF6-C13A-4A2A-BA04-9E9D8DB08E34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8075" y="812800"/>
            <a:ext cx="5343525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C2F66F8-7869-76B6-AEA0-C795DCAA132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4226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8075" y="812800"/>
            <a:ext cx="5343525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177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8075" y="812800"/>
            <a:ext cx="5343525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789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22544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8075" y="812800"/>
            <a:ext cx="5343525" cy="4008438"/>
          </a:xfrm>
        </p:spPr>
      </p:sp>
      <p:sp>
        <p:nvSpPr>
          <p:cNvPr id="2013449561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381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8075" y="812800"/>
            <a:ext cx="5343525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830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8075" y="812800"/>
            <a:ext cx="5343525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618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8075" y="812800"/>
            <a:ext cx="5343525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672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8075" y="812800"/>
            <a:ext cx="5343525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185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00150416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8075" y="812800"/>
            <a:ext cx="5343525" cy="4008438"/>
          </a:xfrm>
        </p:spPr>
      </p:sp>
      <p:sp>
        <p:nvSpPr>
          <p:cNvPr id="1492750533" name="Espace réservé des notes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739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042920" y="549360"/>
            <a:ext cx="914040" cy="43596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042920" y="1027080"/>
            <a:ext cx="914040" cy="43596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042920" y="549360"/>
            <a:ext cx="44604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511640" y="549360"/>
            <a:ext cx="44604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042920" y="1027080"/>
            <a:ext cx="44604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511640" y="1027080"/>
            <a:ext cx="44604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042920" y="549360"/>
            <a:ext cx="29412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1352160" y="549360"/>
            <a:ext cx="29412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1661400" y="549360"/>
            <a:ext cx="29412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1042920" y="1027080"/>
            <a:ext cx="29412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1352160" y="1027080"/>
            <a:ext cx="29412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1661400" y="1027080"/>
            <a:ext cx="29412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1042920" y="-588960"/>
            <a:ext cx="914040" cy="31906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042920" y="549360"/>
            <a:ext cx="914040" cy="91404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042920" y="549360"/>
            <a:ext cx="446040" cy="9140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511640" y="549360"/>
            <a:ext cx="446040" cy="9140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042920" y="549360"/>
            <a:ext cx="44604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1511640" y="549360"/>
            <a:ext cx="446040" cy="9140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1042920" y="1027080"/>
            <a:ext cx="44604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042920" y="549360"/>
            <a:ext cx="446040" cy="9140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511640" y="549360"/>
            <a:ext cx="44604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511640" y="1027080"/>
            <a:ext cx="44604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042920" y="549360"/>
            <a:ext cx="44604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511640" y="549360"/>
            <a:ext cx="446040" cy="435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1042920" y="1027080"/>
            <a:ext cx="914040" cy="43596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fr-FR" sz="3200" b="0" strike="noStrike" spc="-1">
              <a:solidFill>
                <a:srgbClr val="0070C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/>
          <p:nvPr/>
        </p:nvPicPr>
        <p:blipFill>
          <a:blip r:embed="rId14"/>
          <a:stretch/>
        </p:blipFill>
        <p:spPr>
          <a:xfrm>
            <a:off x="0" y="6357960"/>
            <a:ext cx="9143640" cy="499680"/>
          </a:xfrm>
          <a:prstGeom prst="rect">
            <a:avLst/>
          </a:prstGeom>
          <a:ln w="9360">
            <a:noFill/>
          </a:ln>
        </p:spPr>
      </p:pic>
      <p:pic>
        <p:nvPicPr>
          <p:cNvPr id="8" name="Image 8"/>
          <p:cNvPicPr/>
          <p:nvPr/>
        </p:nvPicPr>
        <p:blipFill>
          <a:blip r:embed="rId15"/>
          <a:stretch/>
        </p:blipFill>
        <p:spPr>
          <a:xfrm>
            <a:off x="8172360" y="188640"/>
            <a:ext cx="719640" cy="778680"/>
          </a:xfrm>
          <a:prstGeom prst="rect">
            <a:avLst/>
          </a:prstGeom>
          <a:ln>
            <a:noFill/>
          </a:ln>
        </p:spPr>
      </p:pic>
      <p:pic>
        <p:nvPicPr>
          <p:cNvPr id="2" name="Picture 2"/>
          <p:cNvPicPr/>
          <p:nvPr/>
        </p:nvPicPr>
        <p:blipFill>
          <a:blip r:embed="rId16"/>
          <a:stretch/>
        </p:blipFill>
        <p:spPr>
          <a:xfrm>
            <a:off x="2825280" y="6381360"/>
            <a:ext cx="3906360" cy="377640"/>
          </a:xfrm>
          <a:prstGeom prst="rect">
            <a:avLst/>
          </a:prstGeom>
          <a:ln>
            <a:noFill/>
          </a:ln>
        </p:spPr>
      </p:pic>
      <p:pic>
        <p:nvPicPr>
          <p:cNvPr id="3" name="Image 3"/>
          <p:cNvPicPr/>
          <p:nvPr/>
        </p:nvPicPr>
        <p:blipFill>
          <a:blip r:embed="rId17"/>
          <a:stretch/>
        </p:blipFill>
        <p:spPr>
          <a:xfrm>
            <a:off x="272160" y="187920"/>
            <a:ext cx="1248120" cy="90576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sldNum"/>
          </p:nvPr>
        </p:nvSpPr>
        <p:spPr>
          <a:xfrm>
            <a:off x="6876360" y="638136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fr-FR" sz="1400" b="1" strike="noStrike" spc="-1">
                <a:solidFill>
                  <a:srgbClr val="002060"/>
                </a:solidFill>
                <a:latin typeface="Calibri"/>
              </a:rPr>
              <a:t> </a:t>
            </a:r>
            <a:fld id="{492FD622-6CC4-446E-9EEB-84D0ECD23B33}" type="slidenum">
              <a:rPr lang="fr-FR" sz="1400" b="1" strike="noStrike" spc="-1">
                <a:solidFill>
                  <a:srgbClr val="002060"/>
                </a:solidFill>
                <a:latin typeface="Calibri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042920" y="549360"/>
            <a:ext cx="914040" cy="91404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70C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C0504D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C0504D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C0504D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C0504D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C0504D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C0504D"/>
                </a:solidFill>
                <a:latin typeface="Calibri"/>
              </a:rPr>
              <a:t>Septième niveau de plan</a:t>
            </a:r>
          </a:p>
        </p:txBody>
      </p:sp>
      <p:sp>
        <p:nvSpPr>
          <p:cNvPr id="6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ZoneTexte 10"/>
          <p:cNvSpPr txBox="1"/>
          <p:nvPr/>
        </p:nvSpPr>
        <p:spPr bwMode="auto">
          <a:xfrm>
            <a:off x="997166" y="2668407"/>
            <a:ext cx="7576959" cy="2319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3000" dirty="0">
                <a:solidFill>
                  <a:prstClr val="black"/>
                </a:solidFill>
                <a:latin typeface="Marianne" panose="02000000000000000000" pitchFamily="50" charset="0"/>
              </a:rPr>
              <a:t>La ressource forestière en région</a:t>
            </a:r>
            <a:endParaRPr sz="1350" dirty="0">
              <a:latin typeface="Marianne" panose="02000000000000000000" pitchFamily="50" charset="0"/>
            </a:endParaRPr>
          </a:p>
          <a:p>
            <a:pPr algn="ctr">
              <a:defRPr/>
            </a:pPr>
            <a:r>
              <a:rPr lang="fr-FR" sz="3000" dirty="0">
                <a:solidFill>
                  <a:prstClr val="black"/>
                </a:solidFill>
                <a:latin typeface="Marianne" panose="02000000000000000000" pitchFamily="50" charset="0"/>
              </a:rPr>
              <a:t>et son utilisation en bois-énergie</a:t>
            </a:r>
          </a:p>
          <a:p>
            <a:pPr algn="ctr">
              <a:defRPr/>
            </a:pPr>
            <a:endParaRPr lang="fr-FR" sz="30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algn="ctr">
              <a:defRPr/>
            </a:pPr>
            <a:r>
              <a:rPr lang="fr-FR" sz="1875" dirty="0">
                <a:solidFill>
                  <a:prstClr val="black"/>
                </a:solidFill>
                <a:latin typeface="Marianne" panose="02000000000000000000" pitchFamily="50" charset="0"/>
              </a:rPr>
              <a:t>Point sur les dernières études publiées</a:t>
            </a:r>
            <a:endParaRPr sz="1875" dirty="0">
              <a:latin typeface="Marianne" panose="02000000000000000000" pitchFamily="50" charset="0"/>
            </a:endParaRPr>
          </a:p>
          <a:p>
            <a:pPr marL="128588" indent="-128588">
              <a:buFontTx/>
              <a:buChar char="-"/>
              <a:defRPr/>
            </a:pPr>
            <a:endParaRPr lang="fr-FR" sz="900" dirty="0">
              <a:solidFill>
                <a:prstClr val="black"/>
              </a:solidFill>
              <a:latin typeface="Trebuchet MS"/>
            </a:endParaRPr>
          </a:p>
          <a:p>
            <a:pPr marL="128588" indent="-128588">
              <a:buFontTx/>
              <a:buChar char="-"/>
              <a:defRPr/>
            </a:pPr>
            <a:endParaRPr lang="fr-FR" sz="900" dirty="0">
              <a:solidFill>
                <a:prstClr val="black"/>
              </a:solidFill>
              <a:latin typeface="Trebuchet MS"/>
            </a:endParaRPr>
          </a:p>
          <a:p>
            <a:pPr>
              <a:defRPr/>
            </a:pPr>
            <a:r>
              <a:rPr lang="fr-FR" sz="900" dirty="0">
                <a:solidFill>
                  <a:prstClr val="black"/>
                </a:solidFill>
                <a:latin typeface="Trebuchet MS"/>
              </a:rPr>
              <a:t> </a:t>
            </a:r>
            <a:endParaRPr sz="1350" dirty="0"/>
          </a:p>
          <a:p>
            <a:pPr>
              <a:defRPr/>
            </a:pPr>
            <a:endParaRPr lang="fr-FR" sz="900" dirty="0">
              <a:solidFill>
                <a:prstClr val="black"/>
              </a:solidFill>
            </a:endParaRPr>
          </a:p>
        </p:txBody>
      </p:sp>
      <p:pic>
        <p:nvPicPr>
          <p:cNvPr id="1434280294" name="Image 143428029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5379869" y="592531"/>
            <a:ext cx="2148978" cy="61399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4"/>
          <a:srcRect l="55168"/>
          <a:stretch/>
        </p:blipFill>
        <p:spPr bwMode="auto">
          <a:xfrm>
            <a:off x="1918460" y="210620"/>
            <a:ext cx="1309198" cy="1377815"/>
          </a:xfrm>
          <a:prstGeom prst="rect">
            <a:avLst/>
          </a:prstGeom>
        </p:spPr>
      </p:pic>
      <p:sp>
        <p:nvSpPr>
          <p:cNvPr id="5" name="ZoneTexte 10"/>
          <p:cNvSpPr txBox="1"/>
          <p:nvPr/>
        </p:nvSpPr>
        <p:spPr bwMode="auto">
          <a:xfrm>
            <a:off x="997167" y="1479959"/>
            <a:ext cx="7576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dirty="0" smtClean="0">
                <a:solidFill>
                  <a:prstClr val="black"/>
                </a:solidFill>
                <a:latin typeface="Marianne" panose="02000000000000000000" pitchFamily="50" charset="0"/>
              </a:rPr>
              <a:t>Christophe ROGER		 Fabienne DELABOUGLISE</a:t>
            </a:r>
            <a:endParaRPr lang="fr-FR" dirty="0">
              <a:solidFill>
                <a:prstClr val="black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9915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 bwMode="auto">
          <a:xfrm>
            <a:off x="2979385" y="1203546"/>
            <a:ext cx="5287721" cy="392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950" b="1" dirty="0">
                <a:solidFill>
                  <a:prstClr val="black"/>
                </a:solidFill>
                <a:latin typeface="Marianne" panose="02000000000000000000" pitchFamily="50" charset="0"/>
              </a:rPr>
              <a:t>La forêt régionale - chiffres clés 2023</a:t>
            </a:r>
            <a:endParaRPr sz="1950" dirty="0">
              <a:latin typeface="Marianne" panose="02000000000000000000" pitchFamily="50" charset="0"/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3761911" y="3025724"/>
            <a:ext cx="138564" cy="48474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fr-FR" sz="1350">
                <a:solidFill>
                  <a:prstClr val="black"/>
                </a:solidFill>
                <a:latin typeface="Arial"/>
              </a:rPr>
              <a:t/>
            </a:r>
            <a:br>
              <a:rPr lang="fr-FR" sz="1350">
                <a:solidFill>
                  <a:prstClr val="black"/>
                </a:solidFill>
                <a:latin typeface="Arial"/>
              </a:rPr>
            </a:br>
            <a:endParaRPr lang="fr-FR" sz="1350">
              <a:solidFill>
                <a:prstClr val="black"/>
              </a:solidFill>
              <a:latin typeface="Arial"/>
            </a:endParaRPr>
          </a:p>
        </p:txBody>
      </p:sp>
      <p:sp>
        <p:nvSpPr>
          <p:cNvPr id="697237665" name="ZoneTexte 10"/>
          <p:cNvSpPr txBox="1"/>
          <p:nvPr/>
        </p:nvSpPr>
        <p:spPr bwMode="auto">
          <a:xfrm>
            <a:off x="397183" y="1813267"/>
            <a:ext cx="854263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dirty="0">
                <a:solidFill>
                  <a:prstClr val="black"/>
                </a:solidFill>
                <a:latin typeface="Marianne" panose="02000000000000000000" pitchFamily="50" charset="0"/>
              </a:rPr>
              <a:t>La forêt régionale : </a:t>
            </a:r>
            <a:endParaRPr sz="1600" dirty="0">
              <a:latin typeface="Marianne" panose="02000000000000000000" pitchFamily="50" charset="0"/>
            </a:endParaRPr>
          </a:p>
          <a:p>
            <a:pPr>
              <a:defRPr/>
            </a:pPr>
            <a:endParaRPr sz="16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L="128588" indent="-128588">
              <a:buFontTx/>
              <a:buChar char="-"/>
              <a:defRPr/>
            </a:pPr>
            <a:r>
              <a:rPr lang="fr-FR" sz="1600" dirty="0">
                <a:solidFill>
                  <a:prstClr val="black"/>
                </a:solidFill>
                <a:latin typeface="Marianne" panose="02000000000000000000" pitchFamily="50" charset="0"/>
              </a:rPr>
              <a:t>496 000 ha de forêt, dont 483 000 ha de forêt de production : + 10 % en 10 ans</a:t>
            </a:r>
            <a:endParaRPr sz="16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L="128588" indent="-128588">
              <a:buFontTx/>
              <a:buChar char="-"/>
              <a:defRPr/>
            </a:pPr>
            <a:endParaRPr sz="1600" dirty="0">
              <a:latin typeface="Marianne" panose="02000000000000000000" pitchFamily="50" charset="0"/>
            </a:endParaRPr>
          </a:p>
          <a:p>
            <a:pPr marL="128588" indent="-128588">
              <a:buFontTx/>
              <a:buChar char="-"/>
              <a:defRPr/>
            </a:pPr>
            <a:r>
              <a:rPr lang="fr-FR" sz="1600" dirty="0">
                <a:solidFill>
                  <a:prstClr val="black"/>
                </a:solidFill>
                <a:latin typeface="Marianne" panose="02000000000000000000" pitchFamily="50" charset="0"/>
              </a:rPr>
              <a:t>90 Mm</a:t>
            </a:r>
            <a:r>
              <a:rPr lang="fr-FR" sz="1600" baseline="30000" dirty="0">
                <a:solidFill>
                  <a:prstClr val="black"/>
                </a:solidFill>
                <a:latin typeface="Marianne" panose="02000000000000000000" pitchFamily="50" charset="0"/>
              </a:rPr>
              <a:t>3</a:t>
            </a:r>
            <a:r>
              <a:rPr lang="fr-FR" sz="1600" dirty="0">
                <a:solidFill>
                  <a:prstClr val="black"/>
                </a:solidFill>
                <a:latin typeface="Marianne" panose="02000000000000000000" pitchFamily="50" charset="0"/>
              </a:rPr>
              <a:t> de bois </a:t>
            </a:r>
            <a:r>
              <a:rPr lang="fr-FR" sz="16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vivant      (</a:t>
            </a:r>
            <a:r>
              <a:rPr lang="fr-FR" sz="1600" dirty="0">
                <a:solidFill>
                  <a:prstClr val="black"/>
                </a:solidFill>
                <a:latin typeface="Marianne" panose="02000000000000000000" pitchFamily="50" charset="0"/>
              </a:rPr>
              <a:t>à comparer aux 2,8 Mm3 d’accroissement naturel annuel)</a:t>
            </a:r>
          </a:p>
          <a:p>
            <a:pPr>
              <a:defRPr/>
            </a:pPr>
            <a:endParaRPr sz="1600" dirty="0">
              <a:latin typeface="Marianne" panose="02000000000000000000" pitchFamily="50" charset="0"/>
            </a:endParaRPr>
          </a:p>
          <a:p>
            <a:pPr marL="128588" indent="-128588">
              <a:buFontTx/>
              <a:buChar char="-"/>
              <a:defRPr/>
            </a:pPr>
            <a:r>
              <a:rPr lang="fr-FR" sz="1600" dirty="0">
                <a:solidFill>
                  <a:prstClr val="black"/>
                </a:solidFill>
                <a:latin typeface="Marianne" panose="02000000000000000000" pitchFamily="50" charset="0"/>
              </a:rPr>
              <a:t>Mais baisse de l’accroissement naturel annuel : - 10 % en 10 ans</a:t>
            </a:r>
            <a:endParaRPr sz="1600" dirty="0">
              <a:latin typeface="Marianne" panose="02000000000000000000" pitchFamily="50" charset="0"/>
            </a:endParaRPr>
          </a:p>
          <a:p>
            <a:pPr marL="128588" indent="-128588">
              <a:buFontTx/>
              <a:buChar char="-"/>
              <a:defRPr/>
            </a:pPr>
            <a:endParaRPr sz="1600" dirty="0">
              <a:latin typeface="Marianne" panose="02000000000000000000" pitchFamily="50" charset="0"/>
            </a:endParaRPr>
          </a:p>
          <a:p>
            <a:pPr marL="128588" indent="-128588">
              <a:buFontTx/>
              <a:buChar char="-"/>
              <a:defRPr/>
            </a:pPr>
            <a:r>
              <a:rPr lang="fr-FR" sz="1600" dirty="0">
                <a:solidFill>
                  <a:prstClr val="black"/>
                </a:solidFill>
                <a:latin typeface="Marianne" panose="02000000000000000000" pitchFamily="50" charset="0"/>
              </a:rPr>
              <a:t>Un dépérissement avéré pour certaines essences et une mortalité multipliée par deux depuis 10 </a:t>
            </a:r>
            <a:r>
              <a:rPr lang="fr-FR" sz="16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ans</a:t>
            </a:r>
          </a:p>
          <a:p>
            <a:pPr marL="128588" indent="-128588">
              <a:buFontTx/>
              <a:buChar char="-"/>
              <a:defRPr/>
            </a:pPr>
            <a:endParaRPr sz="16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L="128588" indent="-128588">
              <a:buFontTx/>
              <a:buChar char="-"/>
              <a:defRPr/>
            </a:pPr>
            <a:r>
              <a:rPr lang="fr-FR" sz="1600" dirty="0">
                <a:solidFill>
                  <a:prstClr val="black"/>
                </a:solidFill>
                <a:latin typeface="Marianne" panose="02000000000000000000" pitchFamily="50" charset="0"/>
              </a:rPr>
              <a:t>2 Mm</a:t>
            </a:r>
            <a:r>
              <a:rPr lang="fr-FR" sz="1600" baseline="30000" dirty="0">
                <a:solidFill>
                  <a:prstClr val="black"/>
                </a:solidFill>
                <a:latin typeface="Marianne" panose="02000000000000000000" pitchFamily="50" charset="0"/>
              </a:rPr>
              <a:t>3</a:t>
            </a:r>
            <a:r>
              <a:rPr lang="fr-FR" sz="1600" dirty="0">
                <a:solidFill>
                  <a:prstClr val="black"/>
                </a:solidFill>
                <a:latin typeface="Marianne" panose="02000000000000000000" pitchFamily="50" charset="0"/>
              </a:rPr>
              <a:t> récoltés/an, dont 51 % à destination du bois-énergie. Le bois énergie est une activité induite de l’exploitation de la forêt et de la hiérarchisation des usages</a:t>
            </a:r>
            <a:r>
              <a:rPr lang="fr-FR" sz="16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.</a:t>
            </a:r>
            <a:endParaRPr sz="1600" dirty="0">
              <a:latin typeface="Marianne" panose="02000000000000000000" pitchFamily="50" charset="0"/>
            </a:endParaRPr>
          </a:p>
        </p:txBody>
      </p:sp>
      <p:sp>
        <p:nvSpPr>
          <p:cNvPr id="309405981" name="Flèche droite 11"/>
          <p:cNvSpPr/>
          <p:nvPr/>
        </p:nvSpPr>
        <p:spPr bwMode="auto">
          <a:xfrm rot="19063577">
            <a:off x="8414984" y="2416690"/>
            <a:ext cx="215153" cy="8068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1240188684" name="Flèche droite 13"/>
          <p:cNvSpPr/>
          <p:nvPr/>
        </p:nvSpPr>
        <p:spPr bwMode="auto">
          <a:xfrm rot="19063577">
            <a:off x="2871809" y="2883171"/>
            <a:ext cx="215153" cy="8068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350"/>
          </a:p>
        </p:txBody>
      </p:sp>
      <p:sp>
        <p:nvSpPr>
          <p:cNvPr id="1750797956" name="Flèche vers le bas 1750797955"/>
          <p:cNvSpPr/>
          <p:nvPr/>
        </p:nvSpPr>
        <p:spPr bwMode="auto">
          <a:xfrm rot="19340041">
            <a:off x="6896703" y="3298154"/>
            <a:ext cx="123633" cy="280839"/>
          </a:xfrm>
          <a:prstGeom prst="downArrow">
            <a:avLst>
              <a:gd name="adj1" fmla="val 50000"/>
              <a:gd name="adj2" fmla="val 501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sz="135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1518965" y="21939"/>
            <a:ext cx="2959239" cy="1377815"/>
            <a:chOff x="1518965" y="21939"/>
            <a:chExt cx="2959239" cy="1377815"/>
          </a:xfrm>
        </p:grpSpPr>
        <p:pic>
          <p:nvPicPr>
            <p:cNvPr id="1516926436" name="Image 1516926435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2934900" y="498888"/>
              <a:ext cx="1543304" cy="440944"/>
            </a:xfrm>
            <a:prstGeom prst="rect">
              <a:avLst/>
            </a:prstGeom>
          </p:spPr>
        </p:pic>
        <p:pic>
          <p:nvPicPr>
            <p:cNvPr id="2" name="Image 1"/>
            <p:cNvPicPr>
              <a:picLocks noChangeAspect="1"/>
            </p:cNvPicPr>
            <p:nvPr/>
          </p:nvPicPr>
          <p:blipFill rotWithShape="1">
            <a:blip r:embed="rId4"/>
            <a:srcRect l="55168"/>
            <a:stretch/>
          </p:blipFill>
          <p:spPr>
            <a:xfrm>
              <a:off x="1518965" y="21939"/>
              <a:ext cx="1309198" cy="1377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6939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 bwMode="auto">
          <a:xfrm>
            <a:off x="3367068" y="1044711"/>
            <a:ext cx="5313527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950" b="1" dirty="0">
                <a:solidFill>
                  <a:prstClr val="black"/>
                </a:solidFill>
                <a:latin typeface="Marianne" panose="02000000000000000000" pitchFamily="50" charset="0"/>
              </a:rPr>
              <a:t>Récolte et débouchés : </a:t>
            </a:r>
          </a:p>
          <a:p>
            <a:pPr algn="ctr">
              <a:defRPr/>
            </a:pPr>
            <a:r>
              <a:rPr lang="fr-FR" sz="1950" b="1" dirty="0">
                <a:solidFill>
                  <a:prstClr val="black"/>
                </a:solidFill>
                <a:latin typeface="Marianne" panose="02000000000000000000" pitchFamily="50" charset="0"/>
              </a:rPr>
              <a:t>les chiffres clés 2023 (en m</a:t>
            </a:r>
            <a:r>
              <a:rPr lang="fr-FR" sz="1950" b="1" baseline="30000" dirty="0">
                <a:solidFill>
                  <a:prstClr val="black"/>
                </a:solidFill>
                <a:latin typeface="Marianne" panose="02000000000000000000" pitchFamily="50" charset="0"/>
              </a:rPr>
              <a:t>3</a:t>
            </a:r>
            <a:r>
              <a:rPr lang="fr-FR" sz="1950" b="1" dirty="0">
                <a:solidFill>
                  <a:prstClr val="black"/>
                </a:solidFill>
                <a:latin typeface="Marianne" panose="02000000000000000000" pitchFamily="50" charset="0"/>
              </a:rPr>
              <a:t>)</a:t>
            </a:r>
            <a:endParaRPr sz="1950" dirty="0">
              <a:latin typeface="Marianne" panose="02000000000000000000" pitchFamily="50" charset="0"/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3761911" y="3025724"/>
            <a:ext cx="138564" cy="48474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fr-FR" sz="1350">
                <a:solidFill>
                  <a:prstClr val="black"/>
                </a:solidFill>
                <a:latin typeface="Arial"/>
              </a:rPr>
              <a:t/>
            </a:r>
            <a:br>
              <a:rPr lang="fr-FR" sz="1350">
                <a:solidFill>
                  <a:prstClr val="black"/>
                </a:solidFill>
                <a:latin typeface="Arial"/>
              </a:rPr>
            </a:br>
            <a:endParaRPr lang="fr-FR" sz="135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ZoneTexte 5"/>
          <p:cNvSpPr txBox="1"/>
          <p:nvPr/>
        </p:nvSpPr>
        <p:spPr bwMode="auto">
          <a:xfrm>
            <a:off x="203354" y="3874002"/>
            <a:ext cx="3436491" cy="2239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sz="1125"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2,1 Mm</a:t>
            </a:r>
            <a:r>
              <a:rPr sz="1125" b="1" baseline="300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3</a:t>
            </a:r>
            <a:r>
              <a:rPr sz="1125"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125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récoltés</a:t>
            </a:r>
            <a:endParaRPr sz="1125" dirty="0">
              <a:solidFill>
                <a:srgbClr val="000000"/>
              </a:solidFill>
              <a:latin typeface="Marianne" panose="02000000000000000000" pitchFamily="50" charset="0"/>
              <a:cs typeface="Trebuchet MS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sz="1125" dirty="0">
              <a:latin typeface="Marianne" panose="02000000000000000000" pitchFamily="50" charset="0"/>
              <a:cs typeface="Trebuchet MS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sz="1125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43 % de la surface </a:t>
            </a:r>
            <a:r>
              <a:rPr sz="1125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forestière</a:t>
            </a:r>
            <a:r>
              <a:rPr sz="1125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et 68 % de la </a:t>
            </a:r>
            <a:r>
              <a:rPr sz="1125" dirty="0" err="1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récolte</a:t>
            </a:r>
            <a:r>
              <a:rPr lang="fr-FR" sz="1350" dirty="0">
                <a:latin typeface="Marianne" panose="02000000000000000000" pitchFamily="50" charset="0"/>
              </a:rPr>
              <a:t> </a:t>
            </a:r>
            <a:r>
              <a:rPr sz="1125" dirty="0" err="1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sont</a:t>
            </a:r>
            <a:r>
              <a:rPr sz="1125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125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certifiées</a:t>
            </a:r>
            <a:r>
              <a:rPr sz="1125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« </a:t>
            </a:r>
            <a:r>
              <a:rPr sz="1125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gestion</a:t>
            </a:r>
            <a:r>
              <a:rPr sz="1125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durable »</a:t>
            </a:r>
            <a:endParaRPr sz="1125" dirty="0">
              <a:latin typeface="Marianne" panose="02000000000000000000" pitchFamily="50" charset="0"/>
              <a:cs typeface="Trebuchet MS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sz="1125" dirty="0">
              <a:latin typeface="Marianne" panose="02000000000000000000" pitchFamily="50" charset="0"/>
              <a:cs typeface="Trebuchet MS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sz="1125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Bois </a:t>
            </a:r>
            <a:r>
              <a:rPr sz="1125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énergie</a:t>
            </a:r>
            <a:r>
              <a:rPr sz="1125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125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=</a:t>
            </a:r>
            <a:endParaRPr lang="fr-FR" sz="1125" dirty="0" smtClean="0">
              <a:solidFill>
                <a:srgbClr val="000000"/>
              </a:solidFill>
              <a:latin typeface="Marianne" panose="02000000000000000000" pitchFamily="50" charset="0"/>
              <a:ea typeface="Trebuchet MS"/>
              <a:cs typeface="Trebuchet MS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fr-FR" sz="1125" dirty="0" smtClean="0">
              <a:solidFill>
                <a:srgbClr val="000000"/>
              </a:solidFill>
              <a:latin typeface="Marianne" panose="02000000000000000000" pitchFamily="50" charset="0"/>
              <a:ea typeface="Trebuchet MS"/>
              <a:cs typeface="Trebuchet MS"/>
            </a:endParaRP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fr-FR" sz="1125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1</a:t>
            </a:r>
            <a:r>
              <a:rPr lang="fr-FR" sz="1125" baseline="300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er</a:t>
            </a:r>
            <a:r>
              <a:rPr lang="fr-FR" sz="1125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débouché de la filière bois depuis 2015</a:t>
            </a:r>
            <a:r>
              <a:rPr lang="fr-FR" sz="1350" dirty="0">
                <a:latin typeface="Marianne" panose="02000000000000000000" pitchFamily="50" charset="0"/>
              </a:rPr>
              <a:t> </a:t>
            </a:r>
            <a:r>
              <a:rPr lang="fr-FR" sz="1125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(25 % au  niveau national</a:t>
            </a:r>
            <a:r>
              <a:rPr lang="fr-FR" sz="1125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)</a:t>
            </a:r>
            <a:r>
              <a:rPr lang="fr-FR" sz="1125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endParaRPr lang="fr-FR" sz="1125" dirty="0" smtClean="0">
              <a:solidFill>
                <a:srgbClr val="000000"/>
              </a:solidFill>
              <a:latin typeface="Marianne" panose="02000000000000000000" pitchFamily="50" charset="0"/>
              <a:ea typeface="Trebuchet MS"/>
              <a:cs typeface="Trebuchet MS"/>
            </a:endParaRP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endParaRPr lang="fr-FR" sz="1125" dirty="0" smtClean="0">
              <a:solidFill>
                <a:srgbClr val="000000"/>
              </a:solidFill>
              <a:latin typeface="Marianne" panose="02000000000000000000" pitchFamily="50" charset="0"/>
              <a:ea typeface="Trebuchet MS"/>
              <a:cs typeface="Trebuchet MS"/>
            </a:endParaRP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fr-FR" sz="1125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1</a:t>
            </a:r>
            <a:r>
              <a:rPr lang="fr-FR" sz="1125" baseline="300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ère</a:t>
            </a:r>
            <a:r>
              <a:rPr lang="fr-FR" sz="1125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lang="fr-FR" sz="1125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filière </a:t>
            </a:r>
            <a:r>
              <a:rPr lang="fr-FR" sz="1125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EnR</a:t>
            </a:r>
            <a:r>
              <a:rPr lang="fr-FR" sz="1125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pour la chaleur </a:t>
            </a:r>
            <a:r>
              <a:rPr lang="fr-FR" sz="1125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renouvelable</a:t>
            </a:r>
            <a:r>
              <a:rPr sz="1125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    </a:t>
            </a:r>
            <a:r>
              <a:rPr lang="fr-FR" sz="1125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	</a:t>
            </a:r>
            <a:r>
              <a:rPr sz="1125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lang="fr-FR" sz="1125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	</a:t>
            </a:r>
            <a:endParaRPr lang="fr-FR" sz="1125" dirty="0">
              <a:solidFill>
                <a:srgbClr val="000000"/>
              </a:solidFill>
              <a:latin typeface="Marianne" panose="02000000000000000000" pitchFamily="50" charset="0"/>
              <a:ea typeface="Trebuchet MS"/>
              <a:cs typeface="Trebuchet MS"/>
            </a:endParaRPr>
          </a:p>
        </p:txBody>
      </p:sp>
      <p:sp>
        <p:nvSpPr>
          <p:cNvPr id="9" name="ZoneTexte 8"/>
          <p:cNvSpPr txBox="1"/>
          <p:nvPr/>
        </p:nvSpPr>
        <p:spPr bwMode="auto">
          <a:xfrm>
            <a:off x="305890" y="3547752"/>
            <a:ext cx="2687889" cy="196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675" b="1">
                <a:solidFill>
                  <a:prstClr val="black"/>
                </a:solidFill>
                <a:latin typeface="Trebuchet MS"/>
                <a:ea typeface="Tahoma"/>
                <a:cs typeface="Calibri"/>
              </a:rPr>
              <a:t>Source : Agreste - Enquête Annuelle de Branches - MASA 2023</a:t>
            </a:r>
            <a:endParaRPr lang="fr-FR" sz="675" b="1">
              <a:solidFill>
                <a:prstClr val="black"/>
              </a:solidFill>
              <a:latin typeface="Trebuchet MS"/>
            </a:endParaRPr>
          </a:p>
        </p:txBody>
      </p:sp>
      <p:pic>
        <p:nvPicPr>
          <p:cNvPr id="1760218836" name="Image 1760218835"/>
          <p:cNvPicPr>
            <a:picLocks noChangeAspect="1"/>
          </p:cNvPicPr>
          <p:nvPr/>
        </p:nvPicPr>
        <p:blipFill>
          <a:blip r:embed="rId3"/>
          <a:srcRect t="22970" b="3114"/>
          <a:stretch/>
        </p:blipFill>
        <p:spPr bwMode="auto">
          <a:xfrm>
            <a:off x="3544161" y="2213957"/>
            <a:ext cx="5608961" cy="3256936"/>
          </a:xfrm>
          <a:prstGeom prst="rect">
            <a:avLst/>
          </a:prstGeom>
        </p:spPr>
      </p:pic>
      <p:grpSp>
        <p:nvGrpSpPr>
          <p:cNvPr id="2" name="Groupe 1"/>
          <p:cNvGrpSpPr/>
          <p:nvPr/>
        </p:nvGrpSpPr>
        <p:grpSpPr>
          <a:xfrm>
            <a:off x="305890" y="1655098"/>
            <a:ext cx="3061178" cy="1814309"/>
            <a:chOff x="305890" y="1941556"/>
            <a:chExt cx="3061178" cy="1814309"/>
          </a:xfrm>
        </p:grpSpPr>
        <p:pic>
          <p:nvPicPr>
            <p:cNvPr id="1031" name="Image 1" descr="Une image contenant texte, capture d’écran, Police, nombre&#10;&#10;Le contenu généré par l’IA peut être incorrect."/>
            <p:cNvPicPr>
              <a:picLocks noChangeAspect="1" noChangeArrowheads="1"/>
            </p:cNvPicPr>
            <p:nvPr/>
          </p:nvPicPr>
          <p:blipFill>
            <a:blip r:embed="rId4"/>
            <a:stretch/>
          </p:blipFill>
          <p:spPr bwMode="auto">
            <a:xfrm>
              <a:off x="305890" y="1941556"/>
              <a:ext cx="3061178" cy="1814309"/>
            </a:xfrm>
            <a:prstGeom prst="rect">
              <a:avLst/>
            </a:prstGeom>
            <a:noFill/>
          </p:spPr>
        </p:pic>
        <p:sp>
          <p:nvSpPr>
            <p:cNvPr id="3" name="Rectangle : coins arrondis 2"/>
            <p:cNvSpPr/>
            <p:nvPr/>
          </p:nvSpPr>
          <p:spPr bwMode="auto">
            <a:xfrm>
              <a:off x="2655924" y="3268096"/>
              <a:ext cx="397633" cy="134870"/>
            </a:xfrm>
            <a:prstGeom prst="roundRect">
              <a:avLst>
                <a:gd name="adj" fmla="val 166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 sz="135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753977402" name="Rectangle : coins arrondis 2"/>
            <p:cNvSpPr/>
            <p:nvPr/>
          </p:nvSpPr>
          <p:spPr bwMode="auto">
            <a:xfrm>
              <a:off x="1827600" y="3534622"/>
              <a:ext cx="397632" cy="134870"/>
            </a:xfrm>
            <a:prstGeom prst="roundRect">
              <a:avLst>
                <a:gd name="adj" fmla="val 166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fr-FR" sz="1350">
                <a:solidFill>
                  <a:prstClr val="white"/>
                </a:solidFill>
                <a:latin typeface="Trebuchet MS"/>
              </a:endParaRP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1518965" y="21939"/>
            <a:ext cx="2959239" cy="1377815"/>
            <a:chOff x="1518965" y="21939"/>
            <a:chExt cx="2959239" cy="1377815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2934900" y="498888"/>
              <a:ext cx="1543304" cy="440944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 rotWithShape="1">
            <a:blip r:embed="rId6"/>
            <a:srcRect l="55168"/>
            <a:stretch/>
          </p:blipFill>
          <p:spPr>
            <a:xfrm>
              <a:off x="1518965" y="21939"/>
              <a:ext cx="1309198" cy="1377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03740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02207231" name="ZoneTexte 12"/>
          <p:cNvSpPr txBox="1"/>
          <p:nvPr/>
        </p:nvSpPr>
        <p:spPr bwMode="auto">
          <a:xfrm>
            <a:off x="2574524" y="945320"/>
            <a:ext cx="62991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b="1" dirty="0">
                <a:solidFill>
                  <a:prstClr val="black"/>
                </a:solidFill>
                <a:latin typeface="Marianne" panose="02000000000000000000" pitchFamily="50" charset="0"/>
              </a:rPr>
              <a:t>La consommation de bois énergie </a:t>
            </a:r>
          </a:p>
          <a:p>
            <a:pPr algn="ctr">
              <a:defRPr/>
            </a:pPr>
            <a:r>
              <a:rPr lang="fr-FR" b="1" dirty="0">
                <a:solidFill>
                  <a:prstClr val="black"/>
                </a:solidFill>
                <a:latin typeface="Marianne" panose="02000000000000000000" pitchFamily="50" charset="0"/>
              </a:rPr>
              <a:t>en Hauts-de-France (2023)</a:t>
            </a:r>
            <a:endParaRPr sz="1350" dirty="0">
              <a:latin typeface="Marianne" panose="02000000000000000000" pitchFamily="50" charset="0"/>
            </a:endParaRPr>
          </a:p>
        </p:txBody>
      </p:sp>
      <p:sp>
        <p:nvSpPr>
          <p:cNvPr id="1756249781" name="Rectangle 10"/>
          <p:cNvSpPr>
            <a:spLocks noChangeArrowheads="1"/>
          </p:cNvSpPr>
          <p:nvPr/>
        </p:nvSpPr>
        <p:spPr bwMode="auto">
          <a:xfrm>
            <a:off x="3761911" y="3025722"/>
            <a:ext cx="138564" cy="48474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fr-FR" sz="1350">
                <a:solidFill>
                  <a:prstClr val="black"/>
                </a:solidFill>
                <a:latin typeface="Arial"/>
              </a:rPr>
              <a:t/>
            </a:r>
            <a:br>
              <a:rPr lang="fr-FR" sz="1350">
                <a:solidFill>
                  <a:prstClr val="black"/>
                </a:solidFill>
                <a:latin typeface="Arial"/>
              </a:rPr>
            </a:br>
            <a:endParaRPr lang="fr-FR" sz="1350">
              <a:solidFill>
                <a:prstClr val="black"/>
              </a:solidFill>
              <a:latin typeface="Arial"/>
            </a:endParaRPr>
          </a:p>
        </p:txBody>
      </p:sp>
      <p:sp>
        <p:nvSpPr>
          <p:cNvPr id="702653618" name="ZoneTexte 3"/>
          <p:cNvSpPr txBox="1"/>
          <p:nvPr/>
        </p:nvSpPr>
        <p:spPr bwMode="auto">
          <a:xfrm>
            <a:off x="-19968" y="1818066"/>
            <a:ext cx="908185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12984" lvl="2" indent="-212909">
              <a:buFont typeface="Wingdings"/>
              <a:buChar char="Ø"/>
              <a:defRPr/>
            </a:pPr>
            <a:r>
              <a:rPr sz="1400"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Secteur</a:t>
            </a:r>
            <a:r>
              <a:rPr sz="1400"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400"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collectif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(industries,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réseaux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de </a:t>
            </a:r>
            <a:r>
              <a:rPr sz="1400" dirty="0" err="1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chaleur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, petites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chaufferies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) : 1,82 Mm</a:t>
            </a:r>
            <a:r>
              <a:rPr sz="1400" baseline="300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3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/an avec divers combustibles : </a:t>
            </a:r>
            <a:r>
              <a:rPr lang="fr-FR" sz="14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p</a:t>
            </a:r>
            <a:r>
              <a:rPr sz="1400" dirty="0" err="1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laquettes</a:t>
            </a:r>
            <a:r>
              <a:rPr sz="14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forestières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(environ 710 000 m3),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connexes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de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scierie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,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déchets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de bois...</a:t>
            </a:r>
          </a:p>
          <a:p>
            <a:pPr>
              <a:defRPr/>
            </a:pPr>
            <a:endParaRPr sz="1400" dirty="0">
              <a:latin typeface="Marianne" panose="02000000000000000000" pitchFamily="50" charset="0"/>
            </a:endParaRPr>
          </a:p>
          <a:p>
            <a:pPr>
              <a:defRPr/>
            </a:pP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			</a:t>
            </a:r>
            <a:r>
              <a:rPr sz="14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—&gt; 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2/3 sont consommés par le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secteur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industriel</a:t>
            </a:r>
            <a:endParaRPr sz="1400" dirty="0">
              <a:latin typeface="Marianne" panose="02000000000000000000" pitchFamily="50" charset="0"/>
            </a:endParaRPr>
          </a:p>
          <a:p>
            <a:pPr>
              <a:defRPr/>
            </a:pPr>
            <a:endParaRPr sz="1400" dirty="0">
              <a:solidFill>
                <a:srgbClr val="000000"/>
              </a:solidFill>
              <a:latin typeface="Marianne" panose="02000000000000000000" pitchFamily="50" charset="0"/>
              <a:ea typeface="Trebuchet MS"/>
              <a:cs typeface="Trebuchet MS"/>
            </a:endParaRPr>
          </a:p>
          <a:p>
            <a:pPr>
              <a:defRPr/>
            </a:pPr>
            <a:endParaRPr sz="1400" dirty="0">
              <a:solidFill>
                <a:srgbClr val="000000"/>
              </a:solidFill>
              <a:latin typeface="Marianne" panose="02000000000000000000" pitchFamily="50" charset="0"/>
              <a:ea typeface="Trebuchet MS"/>
              <a:cs typeface="Trebuchet MS"/>
            </a:endParaRPr>
          </a:p>
          <a:p>
            <a:pPr marL="812984" lvl="2" indent="-212909">
              <a:buFont typeface="Wingdings"/>
              <a:buChar char="Ø"/>
              <a:defRPr/>
            </a:pPr>
            <a:r>
              <a:rPr sz="1400"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Secteur</a:t>
            </a:r>
            <a:r>
              <a:rPr sz="1400"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400"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domestique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: 2,5 Mm</a:t>
            </a:r>
            <a:r>
              <a:rPr sz="1400" baseline="300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3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en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Hauts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-de-France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dont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:</a:t>
            </a:r>
            <a:endParaRPr sz="1400" dirty="0">
              <a:latin typeface="Marianne" panose="02000000000000000000" pitchFamily="50" charset="0"/>
            </a:endParaRPr>
          </a:p>
          <a:p>
            <a:pPr marL="1085850" lvl="2" indent="-171450">
              <a:buFont typeface="Arial" panose="020B0604020202020204" pitchFamily="34" charset="0"/>
              <a:buChar char="•"/>
              <a:defRPr/>
            </a:pPr>
            <a:r>
              <a:rPr sz="14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375 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000 m</a:t>
            </a:r>
            <a:r>
              <a:rPr sz="1400" baseline="300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3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par des circuits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professionnels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(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dont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50 000 m</a:t>
            </a:r>
            <a:r>
              <a:rPr sz="1400" baseline="300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3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sous la marque France Bois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Bûche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),</a:t>
            </a:r>
            <a:endParaRPr sz="1400" dirty="0">
              <a:latin typeface="Marianne" panose="02000000000000000000" pitchFamily="50" charset="0"/>
            </a:endParaRPr>
          </a:p>
          <a:p>
            <a:pPr marL="1085850" lvl="2" indent="-171450">
              <a:buFont typeface="Arial" panose="020B0604020202020204" pitchFamily="34" charset="0"/>
              <a:buChar char="•"/>
              <a:defRPr/>
            </a:pPr>
            <a:r>
              <a:rPr sz="14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725 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000 m</a:t>
            </a:r>
            <a:r>
              <a:rPr sz="1400" baseline="300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3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hors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forêts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(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bocage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,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espaces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verts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, </a:t>
            </a:r>
            <a:r>
              <a:rPr sz="14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bois 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de rebut</a:t>
            </a:r>
            <a:r>
              <a:rPr sz="14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…)</a:t>
            </a:r>
            <a:endParaRPr lang="fr-FR" sz="1400" dirty="0" smtClean="0">
              <a:solidFill>
                <a:srgbClr val="000000"/>
              </a:solidFill>
              <a:latin typeface="Marianne" panose="02000000000000000000" pitchFamily="50" charset="0"/>
              <a:ea typeface="Trebuchet MS"/>
              <a:cs typeface="Trebuchet MS"/>
            </a:endParaRPr>
          </a:p>
          <a:p>
            <a:pPr marL="1085850" lvl="2" indent="-171450">
              <a:buFont typeface="Arial" panose="020B0604020202020204" pitchFamily="34" charset="0"/>
              <a:buChar char="•"/>
              <a:defRPr/>
            </a:pPr>
            <a:r>
              <a:rPr lang="fr-FR"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1,4 Mm</a:t>
            </a:r>
            <a:r>
              <a:rPr lang="fr-FR" sz="1400" baseline="300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3</a:t>
            </a:r>
            <a:r>
              <a:rPr lang="fr-FR"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de bois bûche hors circuits </a:t>
            </a:r>
            <a:r>
              <a:rPr lang="fr-FR" sz="14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professionnels</a:t>
            </a:r>
            <a:endParaRPr sz="1400" dirty="0">
              <a:latin typeface="Marianne" panose="02000000000000000000" pitchFamily="50" charset="0"/>
            </a:endParaRPr>
          </a:p>
          <a:p>
            <a:pPr>
              <a:defRPr/>
            </a:pPr>
            <a:endParaRPr sz="1400" dirty="0">
              <a:solidFill>
                <a:srgbClr val="000000"/>
              </a:solidFill>
              <a:latin typeface="Marianne" panose="02000000000000000000" pitchFamily="50" charset="0"/>
              <a:ea typeface="Trebuchet MS"/>
              <a:cs typeface="Trebuchet MS"/>
            </a:endParaRPr>
          </a:p>
          <a:p>
            <a:pPr algn="ctr">
              <a:defRPr/>
            </a:pPr>
            <a:r>
              <a:rPr sz="1400" b="1" dirty="0">
                <a:solidFill>
                  <a:srgbClr val="FF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Estimation de la </a:t>
            </a:r>
            <a:r>
              <a:rPr sz="1400" b="1" dirty="0" err="1">
                <a:solidFill>
                  <a:srgbClr val="FF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consommation</a:t>
            </a:r>
            <a:r>
              <a:rPr sz="1400" b="1" dirty="0">
                <a:solidFill>
                  <a:srgbClr val="FF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400" b="1" dirty="0" err="1" smtClean="0">
                <a:solidFill>
                  <a:srgbClr val="FF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totale</a:t>
            </a:r>
            <a:r>
              <a:rPr lang="fr-FR" sz="1400" b="1" dirty="0" smtClean="0">
                <a:solidFill>
                  <a:srgbClr val="FF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de bois forestier</a:t>
            </a:r>
            <a:r>
              <a:rPr sz="1400" b="1" dirty="0" smtClean="0">
                <a:solidFill>
                  <a:srgbClr val="FF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400" b="1" dirty="0">
                <a:solidFill>
                  <a:srgbClr val="FF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: 3,5 Mm</a:t>
            </a:r>
            <a:r>
              <a:rPr sz="1400" b="1" baseline="30000" dirty="0">
                <a:solidFill>
                  <a:srgbClr val="FF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3</a:t>
            </a:r>
            <a:endParaRPr sz="1400" dirty="0">
              <a:latin typeface="Marianne" panose="02000000000000000000" pitchFamily="50" charset="0"/>
            </a:endParaRPr>
          </a:p>
          <a:p>
            <a:pPr>
              <a:defRPr/>
            </a:pPr>
            <a:endParaRPr sz="1400" dirty="0">
              <a:latin typeface="Marianne" panose="02000000000000000000" pitchFamily="50" charset="0"/>
            </a:endParaRPr>
          </a:p>
          <a:p>
            <a:pPr algn="ctr">
              <a:defRPr/>
            </a:pP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Dissonance avec les volumes de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récoltes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estimés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dans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l’EAB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(2,1 Mm</a:t>
            </a:r>
            <a:r>
              <a:rPr sz="1400" baseline="300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3) 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et par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l’IGN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(1,9 Mm3) </a:t>
            </a:r>
            <a:endParaRPr sz="1400" dirty="0">
              <a:latin typeface="Marianne" panose="02000000000000000000" pitchFamily="50" charset="0"/>
            </a:endParaRPr>
          </a:p>
          <a:p>
            <a:pPr algn="ctr">
              <a:defRPr/>
            </a:pPr>
            <a:endParaRPr sz="1400" dirty="0">
              <a:latin typeface="Marianne" panose="02000000000000000000" pitchFamily="50" charset="0"/>
            </a:endParaRPr>
          </a:p>
          <a:p>
            <a:pPr lvl="1" algn="ctr">
              <a:defRPr/>
            </a:pP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Explications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possibles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: bois hors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forêt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, importations, </a:t>
            </a:r>
            <a:r>
              <a:rPr sz="14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autre</a:t>
            </a:r>
            <a:r>
              <a:rPr sz="14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? …</a:t>
            </a:r>
            <a:endParaRPr lang="fr-FR" sz="1400" dirty="0">
              <a:solidFill>
                <a:prstClr val="black"/>
              </a:solidFill>
              <a:latin typeface="Marianne" panose="02000000000000000000" pitchFamily="50" charset="0"/>
            </a:endParaRPr>
          </a:p>
        </p:txBody>
      </p:sp>
      <p:sp>
        <p:nvSpPr>
          <p:cNvPr id="445864145" name="ZoneTexte 11"/>
          <p:cNvSpPr txBox="1"/>
          <p:nvPr/>
        </p:nvSpPr>
        <p:spPr bwMode="auto">
          <a:xfrm>
            <a:off x="266671" y="6014800"/>
            <a:ext cx="8508578" cy="346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825" b="1" dirty="0">
                <a:solidFill>
                  <a:prstClr val="black"/>
                </a:solidFill>
                <a:latin typeface="Trebuchet MS"/>
              </a:rPr>
              <a:t>Sources : </a:t>
            </a:r>
            <a:r>
              <a:rPr lang="fr-FR" sz="825" b="1" dirty="0">
                <a:solidFill>
                  <a:prstClr val="black"/>
                </a:solidFill>
                <a:latin typeface="Trebuchet MS"/>
                <a:ea typeface="Tahoma"/>
                <a:cs typeface="Calibri"/>
              </a:rPr>
              <a:t>Agreste - Enquête Annuelle de </a:t>
            </a:r>
            <a:r>
              <a:rPr lang="fr-FR" sz="825" b="1" dirty="0" smtClean="0">
                <a:solidFill>
                  <a:prstClr val="black"/>
                </a:solidFill>
                <a:latin typeface="Trebuchet MS"/>
                <a:ea typeface="Tahoma"/>
                <a:cs typeface="Calibri"/>
              </a:rPr>
              <a:t>Branche </a:t>
            </a:r>
            <a:r>
              <a:rPr lang="fr-FR" sz="825" b="1" dirty="0">
                <a:solidFill>
                  <a:prstClr val="black"/>
                </a:solidFill>
                <a:latin typeface="Trebuchet MS"/>
                <a:ea typeface="Tahoma"/>
                <a:cs typeface="Calibri"/>
              </a:rPr>
              <a:t>2023 – MASA, Étude chauffage au bois domestique 2024, </a:t>
            </a:r>
            <a:r>
              <a:rPr lang="fr-FR" sz="825" b="1" dirty="0">
                <a:solidFill>
                  <a:prstClr val="black"/>
                </a:solidFill>
                <a:latin typeface="Trebuchet MS"/>
              </a:rPr>
              <a:t>bilan ADEME BCIAT 2009-2024, bilan CRE-DREAL, Panorama du bois énergie (</a:t>
            </a:r>
            <a:r>
              <a:rPr lang="fr-FR" sz="825" b="1" dirty="0" err="1">
                <a:solidFill>
                  <a:prstClr val="black"/>
                </a:solidFill>
                <a:latin typeface="Trebuchet MS"/>
              </a:rPr>
              <a:t>Fibois</a:t>
            </a:r>
            <a:r>
              <a:rPr lang="fr-FR" sz="825" b="1" dirty="0">
                <a:solidFill>
                  <a:prstClr val="black"/>
                </a:solidFill>
                <a:latin typeface="Trebuchet MS"/>
              </a:rPr>
              <a:t> Hauts de France)</a:t>
            </a:r>
            <a:endParaRPr sz="1650" dirty="0"/>
          </a:p>
        </p:txBody>
      </p:sp>
      <p:grpSp>
        <p:nvGrpSpPr>
          <p:cNvPr id="7" name="Groupe 6"/>
          <p:cNvGrpSpPr/>
          <p:nvPr/>
        </p:nvGrpSpPr>
        <p:grpSpPr>
          <a:xfrm>
            <a:off x="1518965" y="21939"/>
            <a:ext cx="2959239" cy="1377815"/>
            <a:chOff x="1518965" y="21939"/>
            <a:chExt cx="2959239" cy="1377815"/>
          </a:xfrm>
        </p:grpSpPr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2934900" y="498888"/>
              <a:ext cx="1543304" cy="440944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 rotWithShape="1">
            <a:blip r:embed="rId4"/>
            <a:srcRect l="55168"/>
            <a:stretch/>
          </p:blipFill>
          <p:spPr>
            <a:xfrm>
              <a:off x="1518965" y="21939"/>
              <a:ext cx="1309198" cy="1377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49100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7"/>
          <p:cNvSpPr txBox="1"/>
          <p:nvPr/>
        </p:nvSpPr>
        <p:spPr bwMode="auto">
          <a:xfrm>
            <a:off x="3320951" y="999344"/>
            <a:ext cx="5423552" cy="595860"/>
          </a:xfrm>
          <a:prstGeom prst="rect">
            <a:avLst/>
          </a:prstGeom>
        </p:spPr>
        <p:txBody>
          <a:bodyPr vertOverflow="overflow" horzOverflow="overflow" vert="horz" wrap="square" lIns="68580" tIns="34290" rIns="68580" bIns="34290" numCol="1" spcCol="0" rtlCol="0" fromWordArt="0" anchor="t" anchorCtr="0" forceAA="0" compatLnSpc="0">
            <a:no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Trebuchet MS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sz="2200" b="1" dirty="0">
                <a:latin typeface="Marianne" panose="02000000000000000000" pitchFamily="50" charset="0"/>
              </a:rPr>
              <a:t>Actualisation récente </a:t>
            </a:r>
          </a:p>
          <a:p>
            <a:pPr>
              <a:defRPr/>
            </a:pPr>
            <a:r>
              <a:rPr lang="fr-FR" sz="2200" b="1" dirty="0">
                <a:latin typeface="Marianne" panose="02000000000000000000" pitchFamily="50" charset="0"/>
              </a:rPr>
              <a:t>des données régionales</a:t>
            </a:r>
            <a:endParaRPr sz="2200" dirty="0"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/>
        </p:nvSpPr>
        <p:spPr bwMode="auto">
          <a:xfrm>
            <a:off x="547195" y="1913084"/>
            <a:ext cx="78620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400" u="sng" dirty="0">
                <a:latin typeface="Marianne" panose="02000000000000000000" pitchFamily="50" charset="0"/>
              </a:rPr>
              <a:t>Cinq études/enquêtes publiées récemment :</a:t>
            </a:r>
            <a:endParaRPr sz="1400" dirty="0">
              <a:latin typeface="Marianne" panose="02000000000000000000" pitchFamily="50" charset="0"/>
            </a:endParaRPr>
          </a:p>
          <a:p>
            <a:pPr>
              <a:defRPr/>
            </a:pPr>
            <a:endParaRPr sz="1400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r>
              <a:rPr lang="fr-FR" sz="1400" dirty="0">
                <a:latin typeface="Marianne" panose="02000000000000000000" pitchFamily="50" charset="0"/>
              </a:rPr>
              <a:t>« Étude de gisement des déchets de bois dans la filière bois/bois énergie », ADEME, juillet 2024</a:t>
            </a:r>
            <a:endParaRPr sz="1400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endParaRPr sz="1400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r>
              <a:rPr lang="fr-FR" sz="1400" dirty="0">
                <a:latin typeface="Marianne" panose="02000000000000000000" pitchFamily="50" charset="0"/>
              </a:rPr>
              <a:t>« Situation du chauffage domestique au bois en 2022-2023 », ADEME, juin 2024</a:t>
            </a:r>
            <a:endParaRPr sz="1400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endParaRPr sz="1400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r>
              <a:rPr lang="fr-FR" sz="1400" dirty="0">
                <a:latin typeface="Marianne" panose="02000000000000000000" pitchFamily="50" charset="0"/>
              </a:rPr>
              <a:t>« Stocks de bois et de carbone dans les haies bocagères françaises », ADEME, février 2022</a:t>
            </a:r>
            <a:endParaRPr sz="1400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endParaRPr sz="1400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r>
              <a:rPr lang="fr-FR" sz="1400" dirty="0">
                <a:latin typeface="Marianne" panose="02000000000000000000" pitchFamily="50" charset="0"/>
              </a:rPr>
              <a:t>« Projection des disponibilités en bois et des stocks et flux de carbone du secteur forestier français », IGN et FCBA, mai 2024</a:t>
            </a:r>
            <a:endParaRPr sz="1400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endParaRPr sz="1400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r>
              <a:rPr lang="fr-FR" sz="1400" dirty="0">
                <a:latin typeface="Marianne" panose="02000000000000000000" pitchFamily="50" charset="0"/>
              </a:rPr>
              <a:t>Les chiffres annuels de l’Enquête Annuelle de Branche du MASA</a:t>
            </a:r>
            <a:endParaRPr sz="1400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endParaRPr sz="1400" b="1" dirty="0">
              <a:latin typeface="Marianne" panose="02000000000000000000" pitchFamily="50" charset="0"/>
            </a:endParaRPr>
          </a:p>
          <a:p>
            <a:pPr algn="ctr">
              <a:defRPr/>
            </a:pPr>
            <a:endParaRPr lang="fr-FR" sz="1400" b="1" dirty="0">
              <a:latin typeface="Marianne" panose="02000000000000000000" pitchFamily="50" charset="0"/>
            </a:endParaRPr>
          </a:p>
          <a:p>
            <a:pPr algn="ctr">
              <a:defRPr/>
            </a:pPr>
            <a:endParaRPr lang="fr-FR" sz="1400" b="1" dirty="0">
              <a:latin typeface="Marianne" panose="02000000000000000000" pitchFamily="50" charset="0"/>
            </a:endParaRPr>
          </a:p>
          <a:p>
            <a:pPr algn="ctr">
              <a:defRPr/>
            </a:pPr>
            <a:r>
              <a:rPr lang="fr-FR" sz="1400" b="1" dirty="0">
                <a:latin typeface="Marianne" panose="02000000000000000000" pitchFamily="50" charset="0"/>
              </a:rPr>
              <a:t>Contribution aux travaux du GT biomasse, dans le cadre du Comité Régional de l’Énergie</a:t>
            </a:r>
            <a:endParaRPr sz="1400" dirty="0">
              <a:latin typeface="Marianne" panose="02000000000000000000" pitchFamily="50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1518965" y="21939"/>
            <a:ext cx="2959239" cy="1377815"/>
            <a:chOff x="1518965" y="21939"/>
            <a:chExt cx="2959239" cy="1377815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2934900" y="498888"/>
              <a:ext cx="1543304" cy="440944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4"/>
            <a:srcRect l="55168"/>
            <a:stretch/>
          </p:blipFill>
          <p:spPr>
            <a:xfrm>
              <a:off x="1518965" y="21939"/>
              <a:ext cx="1309198" cy="1377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77630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704" y="1857584"/>
            <a:ext cx="5461939" cy="2907699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 bwMode="auto">
          <a:xfrm>
            <a:off x="3731296" y="871195"/>
            <a:ext cx="537746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200" b="1" dirty="0">
                <a:solidFill>
                  <a:prstClr val="black"/>
                </a:solidFill>
                <a:latin typeface="Marianne" panose="02000000000000000000" pitchFamily="50" charset="0"/>
              </a:rPr>
              <a:t>Les principaux enseignements </a:t>
            </a:r>
          </a:p>
          <a:p>
            <a:pPr algn="ctr">
              <a:defRPr/>
            </a:pPr>
            <a:r>
              <a:rPr lang="fr-FR" sz="2200" b="1" dirty="0">
                <a:solidFill>
                  <a:prstClr val="black"/>
                </a:solidFill>
                <a:latin typeface="Marianne" panose="02000000000000000000" pitchFamily="50" charset="0"/>
              </a:rPr>
              <a:t>de l’étude IGN/FCBA </a:t>
            </a:r>
            <a:endParaRPr sz="2200" dirty="0">
              <a:latin typeface="Marianne" panose="02000000000000000000" pitchFamily="50" charset="0"/>
            </a:endParaRPr>
          </a:p>
        </p:txBody>
      </p:sp>
      <p:sp>
        <p:nvSpPr>
          <p:cNvPr id="4" name="ZoneTexte 3"/>
          <p:cNvSpPr txBox="1"/>
          <p:nvPr/>
        </p:nvSpPr>
        <p:spPr bwMode="auto">
          <a:xfrm>
            <a:off x="307321" y="4891957"/>
            <a:ext cx="8790046" cy="1052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Les projections : </a:t>
            </a:r>
            <a:endParaRPr sz="1200" dirty="0">
              <a:latin typeface="Marianne" panose="02000000000000000000" pitchFamily="50" charset="0"/>
            </a:endParaRPr>
          </a:p>
          <a:p>
            <a:pPr marL="128588" indent="-128588">
              <a:lnSpc>
                <a:spcPct val="130000"/>
              </a:lnSpc>
              <a:buFont typeface="Wingdings"/>
              <a:buChar char="à"/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 Quelque soit le scénario, baisse de l’accroissement naturel 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annuel et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augmentation de la 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mortalité</a:t>
            </a:r>
          </a:p>
          <a:p>
            <a:pPr marL="128588" indent="-128588">
              <a:lnSpc>
                <a:spcPct val="130000"/>
              </a:lnSpc>
              <a:buFont typeface="Wingdings"/>
              <a:buChar char="à"/>
              <a:defRPr/>
            </a:pP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 Une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disponibilité 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technique annuelle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moyenne estimée entre 1,6 et 2 Mm</a:t>
            </a:r>
            <a:r>
              <a:rPr lang="fr-FR" sz="1200" baseline="30000" dirty="0">
                <a:solidFill>
                  <a:prstClr val="black"/>
                </a:solidFill>
                <a:latin typeface="Marianne" panose="02000000000000000000" pitchFamily="50" charset="0"/>
              </a:rPr>
              <a:t>3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, pour des débouchés déjà existants</a:t>
            </a:r>
            <a:endParaRPr sz="12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L="128588" indent="-128588">
              <a:lnSpc>
                <a:spcPct val="130000"/>
              </a:lnSpc>
              <a:buFont typeface="Wingdings"/>
              <a:buChar char="à"/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 Un niveau moyen de récolte annuelle 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amené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à diminuer </a:t>
            </a:r>
            <a:r>
              <a:rPr lang="fr-FR" sz="1200" dirty="0">
                <a:latin typeface="Marianne" panose="02000000000000000000" pitchFamily="50" charset="0"/>
              </a:rPr>
              <a:t>sur les périodes </a:t>
            </a:r>
            <a:r>
              <a:rPr lang="fr-FR" sz="1200" dirty="0" smtClean="0">
                <a:latin typeface="Marianne" panose="02000000000000000000" pitchFamily="50" charset="0"/>
              </a:rPr>
              <a:t>considérées (2020-2035 </a:t>
            </a:r>
            <a:r>
              <a:rPr lang="fr-FR" sz="1200" dirty="0">
                <a:latin typeface="Marianne" panose="02000000000000000000" pitchFamily="50" charset="0"/>
              </a:rPr>
              <a:t>et 2035-2050</a:t>
            </a:r>
            <a:r>
              <a:rPr lang="fr-FR" sz="1200" dirty="0" smtClean="0">
                <a:latin typeface="Marianne" panose="02000000000000000000" pitchFamily="50" charset="0"/>
              </a:rPr>
              <a:t>)</a:t>
            </a:r>
            <a:endParaRPr sz="1200" dirty="0">
              <a:latin typeface="Marianne" panose="02000000000000000000" pitchFamily="50" charset="0"/>
            </a:endParaRPr>
          </a:p>
        </p:txBody>
      </p:sp>
      <p:sp>
        <p:nvSpPr>
          <p:cNvPr id="92226333" name="ZoneTexte 2"/>
          <p:cNvSpPr txBox="1"/>
          <p:nvPr/>
        </p:nvSpPr>
        <p:spPr bwMode="auto">
          <a:xfrm>
            <a:off x="137936" y="1772061"/>
            <a:ext cx="3762746" cy="2689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125" u="sng" dirty="0">
                <a:latin typeface="Marianne" panose="02000000000000000000" pitchFamily="50" charset="0"/>
              </a:rPr>
              <a:t>L’étude IGN/FCBA : </a:t>
            </a:r>
            <a:endParaRPr sz="1125" dirty="0">
              <a:latin typeface="Marianne" panose="02000000000000000000" pitchFamily="50" charset="0"/>
            </a:endParaRPr>
          </a:p>
          <a:p>
            <a:pPr>
              <a:defRPr/>
            </a:pPr>
            <a:endParaRPr sz="1125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r>
              <a:rPr lang="fr-FR" sz="1125" dirty="0">
                <a:latin typeface="Marianne" panose="02000000000000000000" pitchFamily="50" charset="0"/>
              </a:rPr>
              <a:t>Projections en </a:t>
            </a:r>
            <a:r>
              <a:rPr lang="fr-FR" sz="1125" dirty="0" smtClean="0">
                <a:latin typeface="Marianne" panose="02000000000000000000" pitchFamily="50" charset="0"/>
              </a:rPr>
              <a:t>2020-2035 </a:t>
            </a:r>
            <a:r>
              <a:rPr lang="fr-FR" sz="1125" dirty="0">
                <a:latin typeface="Marianne" panose="02000000000000000000" pitchFamily="50" charset="0"/>
              </a:rPr>
              <a:t>et </a:t>
            </a:r>
            <a:r>
              <a:rPr lang="fr-FR" sz="1125" dirty="0" smtClean="0">
                <a:latin typeface="Marianne" panose="02000000000000000000" pitchFamily="50" charset="0"/>
              </a:rPr>
              <a:t>2035-2050</a:t>
            </a:r>
            <a:endParaRPr sz="1125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r>
              <a:rPr lang="fr-FR" sz="1125" dirty="0">
                <a:latin typeface="Marianne" panose="02000000000000000000" pitchFamily="50" charset="0"/>
              </a:rPr>
              <a:t>Forêt publique et forêt privée</a:t>
            </a:r>
            <a:endParaRPr sz="1125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r>
              <a:rPr lang="fr-FR" sz="1125" dirty="0">
                <a:latin typeface="Marianne" panose="02000000000000000000" pitchFamily="50" charset="0"/>
              </a:rPr>
              <a:t>Concerne </a:t>
            </a:r>
            <a:r>
              <a:rPr lang="fr-FR" sz="1125" u="sng" dirty="0">
                <a:latin typeface="Marianne" panose="02000000000000000000" pitchFamily="50" charset="0"/>
              </a:rPr>
              <a:t>tous les </a:t>
            </a:r>
            <a:r>
              <a:rPr lang="fr-FR" sz="1125" u="sng" dirty="0" smtClean="0">
                <a:latin typeface="Marianne" panose="02000000000000000000" pitchFamily="50" charset="0"/>
              </a:rPr>
              <a:t>débouchés </a:t>
            </a:r>
            <a:r>
              <a:rPr lang="fr-FR" sz="1125" u="sng" dirty="0">
                <a:latin typeface="Marianne" panose="02000000000000000000" pitchFamily="50" charset="0"/>
              </a:rPr>
              <a:t>du bois</a:t>
            </a:r>
            <a:r>
              <a:rPr lang="fr-FR" sz="1125" dirty="0">
                <a:latin typeface="Marianne" panose="02000000000000000000" pitchFamily="50" charset="0"/>
              </a:rPr>
              <a:t> : bois </a:t>
            </a:r>
            <a:r>
              <a:rPr lang="fr-FR" sz="1125" dirty="0" smtClean="0">
                <a:latin typeface="Marianne" panose="02000000000000000000" pitchFamily="50" charset="0"/>
              </a:rPr>
              <a:t>d’œuvre, bois </a:t>
            </a:r>
            <a:r>
              <a:rPr lang="fr-FR" sz="1125" dirty="0">
                <a:latin typeface="Marianne" panose="02000000000000000000" pitchFamily="50" charset="0"/>
              </a:rPr>
              <a:t>d’industrie, bois énergie</a:t>
            </a:r>
            <a:endParaRPr sz="1350" dirty="0">
              <a:latin typeface="Marianne" panose="02000000000000000000" pitchFamily="50" charset="0"/>
            </a:endParaRPr>
          </a:p>
          <a:p>
            <a:pPr>
              <a:defRPr/>
            </a:pPr>
            <a:endParaRPr sz="1125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r>
              <a:rPr lang="fr-FR" sz="1125" dirty="0">
                <a:latin typeface="Marianne" panose="02000000000000000000" pitchFamily="50" charset="0"/>
              </a:rPr>
              <a:t>S’appuie sur </a:t>
            </a:r>
            <a:r>
              <a:rPr lang="fr-FR" sz="1125" u="sng" dirty="0">
                <a:latin typeface="Marianne" panose="02000000000000000000" pitchFamily="50" charset="0"/>
              </a:rPr>
              <a:t>3 critères de modélisation </a:t>
            </a:r>
            <a:r>
              <a:rPr lang="fr-FR" sz="1125" dirty="0">
                <a:latin typeface="Marianne" panose="02000000000000000000" pitchFamily="50" charset="0"/>
              </a:rPr>
              <a:t>: </a:t>
            </a:r>
            <a:endParaRPr sz="1350" dirty="0">
              <a:latin typeface="Marianne" panose="02000000000000000000" pitchFamily="50" charset="0"/>
            </a:endParaRPr>
          </a:p>
          <a:p>
            <a:pPr marL="488165" lvl="1" indent="-188126">
              <a:buFont typeface="Courier New"/>
              <a:buChar char="o"/>
              <a:defRPr/>
            </a:pPr>
            <a:r>
              <a:rPr lang="fr-FR" sz="1125" dirty="0">
                <a:latin typeface="Marianne" panose="02000000000000000000" pitchFamily="50" charset="0"/>
              </a:rPr>
              <a:t>climatiques (C), </a:t>
            </a:r>
            <a:endParaRPr sz="1350" dirty="0">
              <a:latin typeface="Marianne" panose="02000000000000000000" pitchFamily="50" charset="0"/>
            </a:endParaRPr>
          </a:p>
          <a:p>
            <a:pPr marL="488165" lvl="1" indent="-188126">
              <a:buFont typeface="Courier New"/>
              <a:buChar char="o"/>
              <a:defRPr/>
            </a:pPr>
            <a:r>
              <a:rPr lang="fr-FR" sz="1125" dirty="0">
                <a:latin typeface="Marianne" panose="02000000000000000000" pitchFamily="50" charset="0"/>
                <a:ea typeface="Trebuchet MS"/>
                <a:cs typeface="Trebuchet MS"/>
              </a:rPr>
              <a:t>renouvellement des peuplements</a:t>
            </a:r>
            <a:r>
              <a:rPr lang="fr-FR" sz="1125" dirty="0">
                <a:latin typeface="Marianne" panose="02000000000000000000" pitchFamily="50" charset="0"/>
              </a:rPr>
              <a:t> (R), </a:t>
            </a:r>
            <a:endParaRPr sz="1350" dirty="0">
              <a:latin typeface="Marianne" panose="02000000000000000000" pitchFamily="50" charset="0"/>
            </a:endParaRPr>
          </a:p>
          <a:p>
            <a:pPr marL="488165" lvl="1" indent="-188126">
              <a:buFont typeface="Courier New"/>
              <a:buChar char="o"/>
              <a:defRPr/>
            </a:pPr>
            <a:r>
              <a:rPr lang="fr-FR" sz="1125" dirty="0">
                <a:latin typeface="Marianne" panose="02000000000000000000" pitchFamily="50" charset="0"/>
              </a:rPr>
              <a:t>gestion sylvicole (A = taux de prélèvement </a:t>
            </a:r>
            <a:r>
              <a:rPr lang="fr-FR" sz="1125" dirty="0" smtClean="0">
                <a:latin typeface="Marianne" panose="02000000000000000000" pitchFamily="50" charset="0"/>
              </a:rPr>
              <a:t>ou B </a:t>
            </a:r>
            <a:r>
              <a:rPr lang="fr-FR" sz="1125" dirty="0">
                <a:latin typeface="Marianne" panose="02000000000000000000" pitchFamily="50" charset="0"/>
              </a:rPr>
              <a:t>= volume de récolte)</a:t>
            </a:r>
            <a:endParaRPr sz="1350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endParaRPr sz="1125" dirty="0">
              <a:latin typeface="Marianne" panose="02000000000000000000" pitchFamily="50" charset="0"/>
            </a:endParaRPr>
          </a:p>
          <a:p>
            <a:pPr marL="214313" indent="-214313">
              <a:buFont typeface="Arial"/>
              <a:buChar char="•"/>
              <a:defRPr/>
            </a:pPr>
            <a:r>
              <a:rPr lang="fr-FR" sz="1125" u="sng" dirty="0">
                <a:latin typeface="Marianne" panose="02000000000000000000" pitchFamily="50" charset="0"/>
              </a:rPr>
              <a:t>3 scénarios</a:t>
            </a:r>
            <a:r>
              <a:rPr lang="fr-FR" sz="1125" dirty="0">
                <a:latin typeface="Marianne" panose="02000000000000000000" pitchFamily="50" charset="0"/>
              </a:rPr>
              <a:t> proposés </a:t>
            </a:r>
            <a:r>
              <a:rPr lang="fr-FR" sz="1125" u="sng" dirty="0">
                <a:latin typeface="Marianne" panose="02000000000000000000" pitchFamily="50" charset="0"/>
              </a:rPr>
              <a:t>en Hauts-de-France,</a:t>
            </a:r>
            <a:r>
              <a:rPr lang="fr-FR" sz="1125" dirty="0">
                <a:latin typeface="Marianne" panose="02000000000000000000" pitchFamily="50" charset="0"/>
              </a:rPr>
              <a:t> </a:t>
            </a:r>
            <a:endParaRPr sz="1350" dirty="0">
              <a:latin typeface="Marianne" panose="02000000000000000000" pitchFamily="50" charset="0"/>
            </a:endParaRPr>
          </a:p>
          <a:p>
            <a:pPr>
              <a:defRPr/>
            </a:pPr>
            <a:r>
              <a:rPr lang="fr-FR" sz="1125" dirty="0">
                <a:latin typeface="Marianne" panose="02000000000000000000" pitchFamily="50" charset="0"/>
              </a:rPr>
              <a:t>	sur les 36 scénarios modélisés</a:t>
            </a:r>
            <a:endParaRPr sz="1350" dirty="0">
              <a:latin typeface="Marianne" panose="02000000000000000000" pitchFamily="50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1518965" y="21939"/>
            <a:ext cx="2959239" cy="1377815"/>
            <a:chOff x="1518965" y="21939"/>
            <a:chExt cx="2959239" cy="1377815"/>
          </a:xfrm>
        </p:grpSpPr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2934900" y="498888"/>
              <a:ext cx="1543304" cy="440944"/>
            </a:xfrm>
            <a:prstGeom prst="rect">
              <a:avLst/>
            </a:prstGeom>
          </p:spPr>
        </p:pic>
        <p:pic>
          <p:nvPicPr>
            <p:cNvPr id="12" name="Image 11"/>
            <p:cNvPicPr>
              <a:picLocks noChangeAspect="1"/>
            </p:cNvPicPr>
            <p:nvPr/>
          </p:nvPicPr>
          <p:blipFill rotWithShape="1">
            <a:blip r:embed="rId5"/>
            <a:srcRect l="55168"/>
            <a:stretch/>
          </p:blipFill>
          <p:spPr>
            <a:xfrm>
              <a:off x="1518965" y="21939"/>
              <a:ext cx="1309198" cy="1377815"/>
            </a:xfrm>
            <a:prstGeom prst="rect">
              <a:avLst/>
            </a:prstGeom>
          </p:spPr>
        </p:pic>
      </p:grpSp>
      <p:sp>
        <p:nvSpPr>
          <p:cNvPr id="16" name="ZoneTexte 15"/>
          <p:cNvSpPr txBox="1"/>
          <p:nvPr/>
        </p:nvSpPr>
        <p:spPr bwMode="auto">
          <a:xfrm>
            <a:off x="7196209" y="4700347"/>
            <a:ext cx="179104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000" b="1" i="0" u="none" strike="noStrike" cap="none" spc="0" dirty="0">
                <a:ln>
                  <a:noFill/>
                </a:ln>
                <a:solidFill>
                  <a:prstClr val="black"/>
                </a:solidFill>
                <a:latin typeface="Calibri"/>
                <a:ea typeface="Tahoma"/>
                <a:cs typeface="Calibri"/>
              </a:rPr>
              <a:t>Source Étude IFN/IGN - 2024</a:t>
            </a:r>
            <a:endParaRPr lang="fr-FR" sz="1000" dirty="0"/>
          </a:p>
        </p:txBody>
      </p:sp>
      <p:sp>
        <p:nvSpPr>
          <p:cNvPr id="17" name="Rectangle : coins arrondis 2"/>
          <p:cNvSpPr/>
          <p:nvPr/>
        </p:nvSpPr>
        <p:spPr bwMode="auto">
          <a:xfrm>
            <a:off x="4758430" y="4143148"/>
            <a:ext cx="1945661" cy="250722"/>
          </a:xfrm>
          <a:prstGeom prst="roundRect">
            <a:avLst>
              <a:gd name="adj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8" name="Rectangle : coins arrondis 2"/>
          <p:cNvSpPr/>
          <p:nvPr/>
        </p:nvSpPr>
        <p:spPr bwMode="auto">
          <a:xfrm>
            <a:off x="6776674" y="4145601"/>
            <a:ext cx="1994464" cy="250722"/>
          </a:xfrm>
          <a:prstGeom prst="roundRect">
            <a:avLst>
              <a:gd name="adj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373506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 bwMode="auto">
          <a:xfrm>
            <a:off x="3258990" y="832134"/>
            <a:ext cx="561868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200" b="1" dirty="0">
                <a:solidFill>
                  <a:prstClr val="black"/>
                </a:solidFill>
                <a:latin typeface="Marianne" panose="02000000000000000000" pitchFamily="50" charset="0"/>
              </a:rPr>
              <a:t>Les principaux </a:t>
            </a:r>
            <a:r>
              <a:rPr lang="fr-FR" sz="2200" b="1" dirty="0" smtClean="0">
                <a:solidFill>
                  <a:prstClr val="black"/>
                </a:solidFill>
                <a:latin typeface="Marianne" panose="02000000000000000000" pitchFamily="50" charset="0"/>
              </a:rPr>
              <a:t>enjeux</a:t>
            </a:r>
          </a:p>
          <a:p>
            <a:pPr algn="ctr">
              <a:defRPr/>
            </a:pPr>
            <a:r>
              <a:rPr lang="fr-FR" sz="2200" b="1" dirty="0" smtClean="0">
                <a:solidFill>
                  <a:prstClr val="black"/>
                </a:solidFill>
                <a:latin typeface="Marianne" panose="02000000000000000000" pitchFamily="50" charset="0"/>
              </a:rPr>
              <a:t>pour </a:t>
            </a:r>
            <a:r>
              <a:rPr lang="fr-FR" sz="2200" b="1" dirty="0">
                <a:solidFill>
                  <a:prstClr val="black"/>
                </a:solidFill>
                <a:latin typeface="Marianne" panose="02000000000000000000" pitchFamily="50" charset="0"/>
              </a:rPr>
              <a:t>la ressource forestière</a:t>
            </a:r>
            <a:endParaRPr sz="2200" dirty="0">
              <a:latin typeface="Marianne" panose="02000000000000000000" pitchFamily="50" charset="0"/>
            </a:endParaRPr>
          </a:p>
        </p:txBody>
      </p:sp>
      <p:sp>
        <p:nvSpPr>
          <p:cNvPr id="4" name="Espace réservé du contenu 5"/>
          <p:cNvSpPr txBox="1"/>
          <p:nvPr/>
        </p:nvSpPr>
        <p:spPr bwMode="auto">
          <a:xfrm>
            <a:off x="299180" y="1733000"/>
            <a:ext cx="8759741" cy="4428728"/>
          </a:xfrm>
        </p:spPr>
        <p:txBody>
          <a:bodyPr>
            <a:noAutofit/>
          </a:bodyPr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+mj-lt"/>
              <a:buNone/>
              <a:defRPr sz="1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9081" indent="0" algn="l" defTabSz="9144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+mj-lt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8126" indent="-188126">
              <a:buFont typeface="Arial"/>
              <a:buChar char="•"/>
              <a:defRPr/>
            </a:pP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Poursuivre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le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développement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/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renouvellement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de la surface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forestière</a:t>
            </a:r>
            <a:endParaRPr dirty="0">
              <a:solidFill>
                <a:srgbClr val="000000"/>
              </a:solidFill>
              <a:latin typeface="Marianne" panose="02000000000000000000" pitchFamily="50" charset="0"/>
              <a:ea typeface="Trebuchet MS"/>
              <a:cs typeface="Trebuchet MS"/>
            </a:endParaRPr>
          </a:p>
          <a:p>
            <a:pPr marL="188126" indent="-188126">
              <a:buFont typeface="Arial"/>
              <a:buChar char="•"/>
              <a:defRPr/>
            </a:pP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Préserver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les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fonctions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écosystémiques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de la forêt</a:t>
            </a:r>
            <a:endParaRPr dirty="0">
              <a:latin typeface="Marianne" panose="02000000000000000000" pitchFamily="50" charset="0"/>
            </a:endParaRPr>
          </a:p>
          <a:p>
            <a:pPr lvl="1">
              <a:defRPr/>
            </a:pPr>
            <a:r>
              <a:rPr lang="fr-FR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	</a:t>
            </a:r>
            <a:r>
              <a:rPr sz="1100" dirty="0" err="1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Puits</a:t>
            </a:r>
            <a:r>
              <a:rPr sz="11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de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carbone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,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biodiversité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,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fonctions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hydriques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, sols,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économiques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,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patrimoniales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,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activités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1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de</a:t>
            </a:r>
            <a:r>
              <a:rPr lang="fr-FR" sz="11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100" dirty="0" err="1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loisirs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…</a:t>
            </a:r>
            <a:endParaRPr sz="1100" dirty="0">
              <a:latin typeface="Marianne" panose="02000000000000000000" pitchFamily="50" charset="0"/>
            </a:endParaRPr>
          </a:p>
          <a:p>
            <a:pPr marL="188126" indent="-188126">
              <a:buFont typeface="Arial"/>
              <a:buChar char="•"/>
              <a:defRPr/>
            </a:pP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Anticiper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les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effets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du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changement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climatique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,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l’évolution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de la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mortalité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,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l’augmentation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des essences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dépérissantes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:	</a:t>
            </a:r>
            <a:endParaRPr dirty="0">
              <a:latin typeface="Marianne" panose="02000000000000000000" pitchFamily="50" charset="0"/>
            </a:endParaRPr>
          </a:p>
          <a:p>
            <a:pPr>
              <a:defRPr/>
            </a:pP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	</a:t>
            </a:r>
            <a:r>
              <a:rPr sz="1100" dirty="0" err="1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Quelle</a:t>
            </a:r>
            <a:r>
              <a:rPr sz="11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approche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adopter en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termes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de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mobilisation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/exploitation (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notamment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accès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), main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d’œuvre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lang="fr-FR" sz="11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	</a:t>
            </a:r>
            <a:r>
              <a:rPr sz="11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(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entreprises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	</a:t>
            </a:r>
            <a:r>
              <a:rPr lang="fr-FR" sz="11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</a:t>
            </a:r>
            <a:r>
              <a:rPr sz="11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e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travauxforestiers</a:t>
            </a:r>
            <a:r>
              <a:rPr sz="11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),</a:t>
            </a:r>
            <a:r>
              <a:rPr lang="fr-FR" sz="11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100" dirty="0" err="1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débouchés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… ?</a:t>
            </a:r>
            <a:endParaRPr sz="1100" dirty="0">
              <a:latin typeface="Marianne" panose="02000000000000000000" pitchFamily="50" charset="0"/>
            </a:endParaRPr>
          </a:p>
          <a:p>
            <a:pPr marL="188126" indent="-188126">
              <a:buFont typeface="Arial"/>
              <a:buChar char="•"/>
              <a:defRPr/>
            </a:pP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Améliorer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les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connaissances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pour disposer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d’une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vision «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réaliste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» sur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l’accessibilité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aux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ressources</a:t>
            </a:r>
            <a:endParaRPr dirty="0">
              <a:solidFill>
                <a:srgbClr val="000000"/>
              </a:solidFill>
              <a:latin typeface="Marianne" panose="02000000000000000000" pitchFamily="50" charset="0"/>
              <a:ea typeface="Trebuchet MS"/>
              <a:cs typeface="Trebuchet MS"/>
            </a:endParaRPr>
          </a:p>
          <a:p>
            <a:pPr>
              <a:defRPr/>
            </a:pP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	</a:t>
            </a:r>
            <a:r>
              <a:rPr sz="11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Evolution 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de la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mortalité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selon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les essences (cf.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Chalfrax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) + </a:t>
            </a:r>
            <a:r>
              <a:rPr sz="11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besoins</a:t>
            </a:r>
            <a:r>
              <a:rPr sz="11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en MFR</a:t>
            </a:r>
            <a:endParaRPr sz="1100" dirty="0">
              <a:latin typeface="Marianne" panose="02000000000000000000" pitchFamily="50" charset="0"/>
            </a:endParaRPr>
          </a:p>
          <a:p>
            <a:pPr marL="188126" indent="-188126">
              <a:buFont typeface="Arial"/>
              <a:buChar char="•"/>
              <a:defRPr/>
            </a:pP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Mieux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appréhender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les projections de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récolte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par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une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analyse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des plans de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gestion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de la forêt (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publique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et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privée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u="sng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&gt;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20ha)</a:t>
            </a:r>
            <a:endParaRPr dirty="0">
              <a:latin typeface="Marianne" panose="02000000000000000000" pitchFamily="50" charset="0"/>
            </a:endParaRPr>
          </a:p>
          <a:p>
            <a:pPr marL="188126" indent="-188126">
              <a:buFont typeface="Arial"/>
              <a:buChar char="•"/>
              <a:defRPr/>
            </a:pP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Qualifier la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ressource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bois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bûches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, 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issue du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marché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«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gris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»</a:t>
            </a:r>
            <a:endParaRPr dirty="0">
              <a:latin typeface="Marianne" panose="02000000000000000000" pitchFamily="50" charset="0"/>
            </a:endParaRPr>
          </a:p>
          <a:p>
            <a:pPr marL="188126" indent="-188126">
              <a:buFont typeface="Arial"/>
              <a:buChar char="•"/>
              <a:defRPr/>
            </a:pP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Suivre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l’évolution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de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l’offre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et la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demande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(cellule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biomasse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régionale</a:t>
            </a:r>
            <a:r>
              <a:rPr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)</a:t>
            </a:r>
            <a:endParaRPr dirty="0">
              <a:latin typeface="Marianne" panose="02000000000000000000" pitchFamily="50" charset="0"/>
            </a:endParaRPr>
          </a:p>
          <a:p>
            <a:pPr marL="188126" indent="-188126">
              <a:buFont typeface="Arial"/>
              <a:buChar char="•"/>
              <a:defRPr/>
            </a:pP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Programmer des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échanges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thématiques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sur les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sujets</a:t>
            </a:r>
            <a:r>
              <a:rPr b="1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à </a:t>
            </a:r>
            <a:r>
              <a:rPr b="1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enjeux</a:t>
            </a:r>
            <a:endParaRPr b="1" dirty="0">
              <a:solidFill>
                <a:srgbClr val="000000"/>
              </a:solidFill>
              <a:latin typeface="Marianne" panose="02000000000000000000" pitchFamily="50" charset="0"/>
              <a:ea typeface="Trebuchet MS"/>
              <a:cs typeface="Trebuchet MS"/>
            </a:endParaRPr>
          </a:p>
          <a:p>
            <a:pPr marL="1873449" lvl="6" indent="-171450">
              <a:defRPr/>
            </a:pPr>
            <a:r>
              <a:rPr sz="12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La </a:t>
            </a:r>
            <a:r>
              <a:rPr sz="12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Commission</a:t>
            </a:r>
            <a:r>
              <a:rPr lang="fr-FR" sz="12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r</a:t>
            </a:r>
            <a:r>
              <a:rPr sz="1200" dirty="0" err="1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égionale</a:t>
            </a:r>
            <a:r>
              <a:rPr sz="12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2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de la forêt et du </a:t>
            </a:r>
            <a:r>
              <a:rPr lang="fr-FR" sz="1200" dirty="0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b</a:t>
            </a:r>
            <a:r>
              <a:rPr sz="1200" dirty="0" err="1" smtClean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ois</a:t>
            </a:r>
            <a:endParaRPr sz="1200" dirty="0">
              <a:latin typeface="Marianne" panose="02000000000000000000" pitchFamily="50" charset="0"/>
            </a:endParaRPr>
          </a:p>
          <a:p>
            <a:pPr marL="1873449" lvl="6" indent="-171450">
              <a:defRPr/>
            </a:pPr>
            <a:r>
              <a:rPr sz="12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La cellule </a:t>
            </a:r>
            <a:r>
              <a:rPr sz="12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biomasse</a:t>
            </a:r>
            <a:r>
              <a:rPr sz="12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</a:t>
            </a:r>
            <a:r>
              <a:rPr sz="12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régionale</a:t>
            </a:r>
            <a:endParaRPr sz="1200" dirty="0">
              <a:solidFill>
                <a:srgbClr val="000000"/>
              </a:solidFill>
              <a:latin typeface="Marianne" panose="02000000000000000000" pitchFamily="50" charset="0"/>
              <a:ea typeface="Trebuchet MS"/>
              <a:cs typeface="Trebuchet MS"/>
            </a:endParaRPr>
          </a:p>
          <a:p>
            <a:pPr marL="1873449" lvl="6" indent="-171450">
              <a:defRPr/>
            </a:pPr>
            <a:r>
              <a:rPr sz="12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Le Master Plan de la </a:t>
            </a:r>
            <a:r>
              <a:rPr sz="1200" dirty="0" err="1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filière</a:t>
            </a:r>
            <a:r>
              <a:rPr sz="1200" dirty="0">
                <a:solidFill>
                  <a:srgbClr val="000000"/>
                </a:solidFill>
                <a:latin typeface="Marianne" panose="02000000000000000000" pitchFamily="50" charset="0"/>
                <a:ea typeface="Trebuchet MS"/>
                <a:cs typeface="Trebuchet MS"/>
              </a:rPr>
              <a:t> forêt bois</a:t>
            </a:r>
            <a:endParaRPr sz="1200" dirty="0">
              <a:latin typeface="Marianne" panose="02000000000000000000" pitchFamily="50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1518965" y="21939"/>
            <a:ext cx="2959239" cy="1377815"/>
            <a:chOff x="1518965" y="21939"/>
            <a:chExt cx="2959239" cy="1377815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2934900" y="498888"/>
              <a:ext cx="1543304" cy="440944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4"/>
            <a:srcRect l="55168"/>
            <a:stretch/>
          </p:blipFill>
          <p:spPr>
            <a:xfrm>
              <a:off x="1518965" y="21939"/>
              <a:ext cx="1309198" cy="1377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98052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 bwMode="auto">
          <a:xfrm>
            <a:off x="1228235" y="5638331"/>
            <a:ext cx="69438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rgbClr val="FF0000"/>
                </a:solidFill>
                <a:latin typeface="Marianne" panose="02000000000000000000" pitchFamily="50" charset="0"/>
              </a:rPr>
              <a:t>En théorie </a:t>
            </a:r>
            <a:r>
              <a:rPr lang="fr-FR" sz="1400" b="1" dirty="0">
                <a:latin typeface="Marianne" panose="02000000000000000000" pitchFamily="50" charset="0"/>
              </a:rPr>
              <a:t>et sous conditions de développement des filières concernées,</a:t>
            </a:r>
            <a:endParaRPr sz="1400" b="1" dirty="0">
              <a:latin typeface="Marianne" panose="02000000000000000000" pitchFamily="50" charset="0"/>
            </a:endParaRPr>
          </a:p>
          <a:p>
            <a:pPr algn="ctr">
              <a:defRPr/>
            </a:pPr>
            <a:r>
              <a:rPr lang="fr-FR" sz="1400" b="1" dirty="0">
                <a:solidFill>
                  <a:prstClr val="black"/>
                </a:solidFill>
                <a:latin typeface="Marianne" panose="02000000000000000000" pitchFamily="50" charset="0"/>
              </a:rPr>
              <a:t>environ </a:t>
            </a:r>
            <a:r>
              <a:rPr lang="fr-FR" sz="1400" b="1" dirty="0">
                <a:solidFill>
                  <a:srgbClr val="FF0000"/>
                </a:solidFill>
                <a:latin typeface="Marianne" panose="02000000000000000000" pitchFamily="50" charset="0"/>
              </a:rPr>
              <a:t>250 000 t/an de bois « accessible </a:t>
            </a:r>
            <a:r>
              <a:rPr lang="fr-FR" sz="1400" b="1" dirty="0">
                <a:solidFill>
                  <a:prstClr val="black"/>
                </a:solidFill>
                <a:latin typeface="Marianne" panose="02000000000000000000" pitchFamily="50" charset="0"/>
              </a:rPr>
              <a:t>» à horizon 2035-2050 </a:t>
            </a:r>
            <a:endParaRPr sz="1400" dirty="0"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/>
        </p:nvSpPr>
        <p:spPr bwMode="auto">
          <a:xfrm>
            <a:off x="2397169" y="1072712"/>
            <a:ext cx="674683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200" b="1" dirty="0">
                <a:solidFill>
                  <a:prstClr val="black"/>
                </a:solidFill>
                <a:latin typeface="Marianne" panose="02000000000000000000" pitchFamily="50" charset="0"/>
              </a:rPr>
              <a:t>Quelles autres ressources ligneuses </a:t>
            </a:r>
          </a:p>
          <a:p>
            <a:pPr algn="ctr">
              <a:defRPr/>
            </a:pPr>
            <a:r>
              <a:rPr lang="fr-FR" sz="2200" b="1" dirty="0">
                <a:solidFill>
                  <a:prstClr val="black"/>
                </a:solidFill>
                <a:latin typeface="Marianne" panose="02000000000000000000" pitchFamily="50" charset="0"/>
              </a:rPr>
              <a:t>en région ? </a:t>
            </a:r>
            <a:endParaRPr sz="2200" dirty="0">
              <a:latin typeface="Marianne" panose="02000000000000000000" pitchFamily="50" charset="0"/>
            </a:endParaRPr>
          </a:p>
        </p:txBody>
      </p:sp>
      <p:sp>
        <p:nvSpPr>
          <p:cNvPr id="26" name="ZoneTexte 25"/>
          <p:cNvSpPr txBox="1"/>
          <p:nvPr/>
        </p:nvSpPr>
        <p:spPr bwMode="auto">
          <a:xfrm>
            <a:off x="318658" y="1975034"/>
            <a:ext cx="8763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6388" indent="-196388" defTabSz="685800">
              <a:lnSpc>
                <a:spcPct val="150000"/>
              </a:lnSpc>
              <a:buFont typeface="Arial"/>
              <a:buChar char="•"/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Ressources « connexes de l’industrie du bois » : 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	</a:t>
            </a:r>
            <a:r>
              <a:rPr lang="fr-FR" sz="12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&lt; </a:t>
            </a:r>
            <a:r>
              <a:rPr lang="fr-FR" sz="1200" dirty="0">
                <a:solidFill>
                  <a:srgbClr val="FF0000"/>
                </a:solidFill>
                <a:latin typeface="Marianne" panose="02000000000000000000" pitchFamily="50" charset="0"/>
              </a:rPr>
              <a:t>20 000 t/an</a:t>
            </a:r>
            <a:endParaRPr sz="1200" dirty="0">
              <a:solidFill>
                <a:prstClr val="black"/>
              </a:solidFill>
              <a:latin typeface="Marianne" panose="02000000000000000000" pitchFamily="50" charset="0"/>
              <a:ea typeface="Arial"/>
              <a:cs typeface="Arial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  <a:ea typeface="Arial"/>
                <a:cs typeface="Arial"/>
              </a:rPr>
              <a:t>	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  <a:ea typeface="Arial"/>
                <a:cs typeface="Arial"/>
              </a:rPr>
              <a:t>      Affiner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  <a:ea typeface="Arial"/>
                <a:cs typeface="Arial"/>
              </a:rPr>
              <a:t>l’enquête pour une meilleure exhaustivité des chiffres</a:t>
            </a:r>
            <a:endParaRPr sz="1200" dirty="0">
              <a:latin typeface="Marianne" panose="02000000000000000000" pitchFamily="50" charset="0"/>
            </a:endParaRPr>
          </a:p>
          <a:p>
            <a:pPr marL="196388" indent="-196388" defTabSz="685800">
              <a:buFont typeface="Arial"/>
              <a:buChar char="•"/>
              <a:defRPr/>
            </a:pPr>
            <a:endParaRPr sz="12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L="196388" indent="-196388">
              <a:buFont typeface="Arial"/>
              <a:buChar char="•"/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Ressources « déchets bois » : 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		           </a:t>
            </a:r>
            <a:r>
              <a:rPr lang="fr-FR" sz="12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100 </a:t>
            </a:r>
            <a:r>
              <a:rPr lang="fr-FR" sz="1200" dirty="0">
                <a:solidFill>
                  <a:srgbClr val="FF0000"/>
                </a:solidFill>
                <a:latin typeface="Marianne" panose="02000000000000000000" pitchFamily="50" charset="0"/>
              </a:rPr>
              <a:t>000 t/an</a:t>
            </a:r>
            <a:endParaRPr sz="1200" dirty="0">
              <a:solidFill>
                <a:srgbClr val="FF0000"/>
              </a:solidFill>
              <a:latin typeface="Marianne" panose="02000000000000000000" pitchFamily="50" charset="0"/>
            </a:endParaRPr>
          </a:p>
          <a:p>
            <a:pPr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	Recapitaliser les flux exportés et mise en œuvre de la REP Bâtiment</a:t>
            </a:r>
            <a:endParaRPr sz="1200" dirty="0">
              <a:latin typeface="Marianne" panose="02000000000000000000" pitchFamily="50" charset="0"/>
            </a:endParaRPr>
          </a:p>
          <a:p>
            <a:pPr marL="196388" indent="-196388">
              <a:buFont typeface="Arial"/>
              <a:buChar char="•"/>
              <a:defRPr/>
            </a:pPr>
            <a:endParaRPr sz="12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L="196388" indent="-196388" defTabSz="685800">
              <a:buFont typeface="Arial"/>
              <a:buChar char="•"/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Ressources bocagère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  <a:ea typeface="Arial"/>
                <a:cs typeface="Arial"/>
              </a:rPr>
              <a:t> 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  <a:ea typeface="Arial"/>
                <a:cs typeface="Arial"/>
              </a:rPr>
              <a:t>:				</a:t>
            </a:r>
            <a:r>
              <a:rPr lang="fr-FR" sz="1200" dirty="0" smtClean="0">
                <a:solidFill>
                  <a:srgbClr val="FF0000"/>
                </a:solidFill>
                <a:latin typeface="Marianne" panose="02000000000000000000" pitchFamily="50" charset="0"/>
                <a:ea typeface="Arial"/>
                <a:cs typeface="Arial"/>
              </a:rPr>
              <a:t>environ </a:t>
            </a:r>
            <a:r>
              <a:rPr lang="fr-FR" sz="1200" dirty="0">
                <a:solidFill>
                  <a:srgbClr val="FF0000"/>
                </a:solidFill>
                <a:latin typeface="Marianne" panose="02000000000000000000" pitchFamily="50" charset="0"/>
                <a:ea typeface="Arial"/>
                <a:cs typeface="Arial"/>
              </a:rPr>
              <a:t>40 000 t/an disponibles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  <a:ea typeface="Arial"/>
                <a:cs typeface="Arial"/>
              </a:rPr>
              <a:t> </a:t>
            </a:r>
            <a:endParaRPr sz="1200" dirty="0">
              <a:solidFill>
                <a:prstClr val="black"/>
              </a:solidFill>
              <a:latin typeface="Marianne" panose="02000000000000000000" pitchFamily="50" charset="0"/>
              <a:ea typeface="Arial"/>
              <a:cs typeface="Arial"/>
            </a:endParaRPr>
          </a:p>
          <a:p>
            <a:pPr defTabSz="685800"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  <a:ea typeface="Arial"/>
                <a:cs typeface="Arial"/>
              </a:rPr>
              <a:t>	 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  <a:ea typeface="Arial"/>
                <a:cs typeface="Arial"/>
              </a:rPr>
              <a:t>     68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  <a:ea typeface="Arial"/>
                <a:cs typeface="Arial"/>
              </a:rPr>
              <a:t>000 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  <a:ea typeface="Arial"/>
                <a:cs typeface="Arial"/>
              </a:rPr>
              <a:t>km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  <a:ea typeface="Arial"/>
                <a:cs typeface="Arial"/>
              </a:rPr>
              <a:t>de haies en Hauts-de-France. Deux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départements étudiés (Aisne et Nord).</a:t>
            </a:r>
            <a:endParaRPr sz="1200" dirty="0">
              <a:latin typeface="Marianne" panose="02000000000000000000" pitchFamily="50" charset="0"/>
            </a:endParaRPr>
          </a:p>
          <a:p>
            <a:pPr lvl="1"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  <a:ea typeface="Arial"/>
                <a:cs typeface="Arial"/>
              </a:rPr>
              <a:t>	Élargir aux autres départements (62, 60, 80), développer les programmes en place sur les haies (DRAAF, ADEME…)</a:t>
            </a:r>
            <a:endParaRPr sz="12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L="196388" indent="-196388">
              <a:buFont typeface="Arial"/>
              <a:buChar char="•"/>
              <a:defRPr/>
            </a:pPr>
            <a:endParaRPr sz="12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L="196388" indent="-196388">
              <a:buFont typeface="Arial"/>
              <a:buChar char="•"/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Ressources agricoles : 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			           </a:t>
            </a:r>
            <a:r>
              <a:rPr lang="fr-FR" sz="12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70 </a:t>
            </a:r>
            <a:r>
              <a:rPr lang="fr-FR" sz="1200" dirty="0">
                <a:solidFill>
                  <a:srgbClr val="FF0000"/>
                </a:solidFill>
                <a:latin typeface="Marianne" panose="02000000000000000000" pitchFamily="50" charset="0"/>
              </a:rPr>
              <a:t>000 t/an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d’anas de 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lin</a:t>
            </a:r>
            <a:endParaRPr lang="fr-FR" sz="1200" dirty="0">
              <a:latin typeface="Marianne" panose="02000000000000000000" pitchFamily="50" charset="0"/>
            </a:endParaRPr>
          </a:p>
          <a:p>
            <a:pPr>
              <a:defRPr/>
            </a:pPr>
            <a:r>
              <a:rPr lang="fr-FR" sz="1200" dirty="0">
                <a:solidFill>
                  <a:srgbClr val="FF0000"/>
                </a:solidFill>
                <a:latin typeface="Marianne" panose="02000000000000000000" pitchFamily="50" charset="0"/>
              </a:rPr>
              <a:t>		</a:t>
            </a:r>
            <a:r>
              <a:rPr lang="fr-FR" sz="1200" dirty="0" smtClean="0">
                <a:solidFill>
                  <a:srgbClr val="FF0000"/>
                </a:solidFill>
                <a:latin typeface="Marianne" panose="02000000000000000000" pitchFamily="50" charset="0"/>
              </a:rPr>
              <a:t>		           23 </a:t>
            </a:r>
            <a:r>
              <a:rPr lang="fr-FR" sz="1200" dirty="0">
                <a:solidFill>
                  <a:srgbClr val="FF0000"/>
                </a:solidFill>
                <a:latin typeface="Marianne" panose="02000000000000000000" pitchFamily="50" charset="0"/>
              </a:rPr>
              <a:t>000 </a:t>
            </a:r>
            <a:r>
              <a:rPr lang="fr-FR" sz="1200" dirty="0" err="1">
                <a:solidFill>
                  <a:srgbClr val="FF0000"/>
                </a:solidFill>
                <a:latin typeface="Marianne" panose="02000000000000000000" pitchFamily="50" charset="0"/>
              </a:rPr>
              <a:t>tMS</a:t>
            </a:r>
            <a:r>
              <a:rPr lang="fr-FR" sz="1200" dirty="0">
                <a:solidFill>
                  <a:srgbClr val="FF0000"/>
                </a:solidFill>
                <a:latin typeface="Marianne" panose="02000000000000000000" pitchFamily="50" charset="0"/>
              </a:rPr>
              <a:t>/an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de miscanthus</a:t>
            </a:r>
            <a:endParaRPr sz="1200" dirty="0">
              <a:latin typeface="Marianne" panose="02000000000000000000" pitchFamily="50" charset="0"/>
            </a:endParaRPr>
          </a:p>
          <a:p>
            <a:pPr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	Ressources de « proximité », filière(s) à structurer</a:t>
            </a:r>
            <a:endParaRPr sz="12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L="196388" indent="-196388">
              <a:buFont typeface="Arial"/>
              <a:buChar char="•"/>
              <a:defRPr/>
            </a:pPr>
            <a:endParaRPr sz="1200" dirty="0">
              <a:solidFill>
                <a:prstClr val="black"/>
              </a:solidFill>
              <a:latin typeface="Marianne" panose="02000000000000000000" pitchFamily="50" charset="0"/>
            </a:endParaRPr>
          </a:p>
          <a:p>
            <a:pPr marL="196388" indent="-196388">
              <a:buFont typeface="Arial"/>
              <a:buChar char="•"/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Ressources « plaquettes urbaines » : 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	           à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définir avec les EPCI et/ou syndicats de collecte</a:t>
            </a:r>
            <a:endParaRPr sz="1200" dirty="0">
              <a:latin typeface="Marianne" panose="02000000000000000000" pitchFamily="50" charset="0"/>
            </a:endParaRPr>
          </a:p>
          <a:p>
            <a:pPr>
              <a:defRPr/>
            </a:pP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			</a:t>
            </a:r>
            <a:r>
              <a:rPr lang="fr-FR" sz="1200" dirty="0" smtClean="0">
                <a:solidFill>
                  <a:prstClr val="black"/>
                </a:solidFill>
                <a:latin typeface="Marianne" panose="02000000000000000000" pitchFamily="50" charset="0"/>
              </a:rPr>
              <a:t>	           nécessite </a:t>
            </a:r>
            <a:r>
              <a:rPr lang="fr-FR" sz="1200" dirty="0">
                <a:solidFill>
                  <a:prstClr val="black"/>
                </a:solidFill>
                <a:latin typeface="Marianne" panose="02000000000000000000" pitchFamily="50" charset="0"/>
              </a:rPr>
              <a:t>une évolution technologique des chaudières</a:t>
            </a:r>
            <a:endParaRPr sz="1200" dirty="0">
              <a:latin typeface="Marianne" panose="02000000000000000000" pitchFamily="50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1518965" y="21939"/>
            <a:ext cx="2959239" cy="1377815"/>
            <a:chOff x="1518965" y="21939"/>
            <a:chExt cx="2959239" cy="1377815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2934900" y="498888"/>
              <a:ext cx="1543304" cy="440944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 rotWithShape="1">
            <a:blip r:embed="rId4"/>
            <a:srcRect l="55168"/>
            <a:stretch/>
          </p:blipFill>
          <p:spPr>
            <a:xfrm>
              <a:off x="1518965" y="21939"/>
              <a:ext cx="1309198" cy="1377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71649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23774138" name="ZoneTexte 12"/>
          <p:cNvSpPr txBox="1"/>
          <p:nvPr/>
        </p:nvSpPr>
        <p:spPr bwMode="auto">
          <a:xfrm>
            <a:off x="3224265" y="1234276"/>
            <a:ext cx="535402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2200" b="1" dirty="0">
                <a:solidFill>
                  <a:prstClr val="black"/>
                </a:solidFill>
                <a:latin typeface="Marianne" panose="02000000000000000000" pitchFamily="50" charset="0"/>
              </a:rPr>
              <a:t>Quels enjeux pour le bois-énergie ? </a:t>
            </a:r>
            <a:endParaRPr sz="2200" dirty="0">
              <a:latin typeface="Marianne" panose="02000000000000000000" pitchFamily="50" charset="0"/>
            </a:endParaRPr>
          </a:p>
        </p:txBody>
      </p:sp>
      <p:sp>
        <p:nvSpPr>
          <p:cNvPr id="346793652" name="Espace réservé du contenu 5"/>
          <p:cNvSpPr txBox="1"/>
          <p:nvPr/>
        </p:nvSpPr>
        <p:spPr bwMode="auto">
          <a:xfrm>
            <a:off x="192381" y="1959607"/>
            <a:ext cx="8632021" cy="4053774"/>
          </a:xfrm>
        </p:spPr>
        <p:txBody>
          <a:bodyPr vertOverflow="overflow" horzOverflow="overflow" vert="horz" wrap="square" lIns="68580" tIns="34290" rIns="68580" bIns="34290" numCol="1" spcCol="0" rtlCol="0" fromWordArt="0" anchor="ctr" anchorCtr="0" forceAA="0" compatLnSpc="0">
            <a:noAutofit/>
          </a:bodyPr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/>
              <a:buChar char="•"/>
              <a:defRPr/>
            </a:pPr>
            <a:r>
              <a:rPr lang="fr-FR" sz="1400" dirty="0">
                <a:latin typeface="Marianne" panose="02000000000000000000" pitchFamily="50" charset="0"/>
              </a:rPr>
              <a:t>Une filière qui reste indispensable pour atteindre les objectifs de la transition énergétique et du mix énergétique (SNBC, PPE3…)</a:t>
            </a:r>
            <a:endParaRPr sz="1400" dirty="0">
              <a:latin typeface="Marianne" panose="02000000000000000000" pitchFamily="50" charset="0"/>
            </a:endParaRPr>
          </a:p>
          <a:p>
            <a:pPr>
              <a:defRPr/>
            </a:pPr>
            <a:endParaRPr sz="1400" dirty="0">
              <a:latin typeface="Marianne" panose="02000000000000000000" pitchFamily="50" charset="0"/>
            </a:endParaRPr>
          </a:p>
          <a:p>
            <a:pPr lvl="1">
              <a:buFont typeface="Arial"/>
              <a:buChar char="•"/>
              <a:defRPr/>
            </a:pPr>
            <a:r>
              <a:rPr lang="fr-FR" sz="1400" dirty="0">
                <a:latin typeface="Marianne" panose="02000000000000000000" pitchFamily="50" charset="0"/>
              </a:rPr>
              <a:t>Une filière complémentaire aux autres </a:t>
            </a:r>
            <a:r>
              <a:rPr lang="fr-FR" sz="1400" dirty="0" err="1" smtClean="0">
                <a:latin typeface="Marianne" panose="02000000000000000000" pitchFamily="50" charset="0"/>
              </a:rPr>
              <a:t>EnR</a:t>
            </a:r>
            <a:r>
              <a:rPr lang="fr-FR" sz="1400" dirty="0" smtClean="0">
                <a:latin typeface="Marianne" panose="02000000000000000000" pitchFamily="50" charset="0"/>
              </a:rPr>
              <a:t> </a:t>
            </a:r>
            <a:r>
              <a:rPr lang="fr-FR" sz="1400" dirty="0">
                <a:latin typeface="Marianne" panose="02000000000000000000" pitchFamily="50" charset="0"/>
              </a:rPr>
              <a:t>et peut-être moins « prioritaire » : application </a:t>
            </a:r>
            <a:r>
              <a:rPr lang="fr-FR" sz="1400" dirty="0" err="1">
                <a:latin typeface="Marianne" panose="02000000000000000000" pitchFamily="50" charset="0"/>
              </a:rPr>
              <a:t>EnR</a:t>
            </a:r>
            <a:r>
              <a:rPr lang="fr-FR" sz="1400" dirty="0">
                <a:latin typeface="Marianne" panose="02000000000000000000" pitchFamily="50" charset="0"/>
              </a:rPr>
              <a:t> Choix</a:t>
            </a:r>
            <a:endParaRPr sz="1400" dirty="0">
              <a:latin typeface="Marianne" panose="02000000000000000000" pitchFamily="50" charset="0"/>
            </a:endParaRPr>
          </a:p>
          <a:p>
            <a:pPr lvl="1">
              <a:buFont typeface="Arial"/>
              <a:buChar char="•"/>
              <a:defRPr/>
            </a:pPr>
            <a:endParaRPr sz="1400" dirty="0">
              <a:latin typeface="Marianne" panose="02000000000000000000" pitchFamily="50" charset="0"/>
            </a:endParaRPr>
          </a:p>
          <a:p>
            <a:pPr lvl="1">
              <a:buFont typeface="Arial"/>
              <a:buChar char="•"/>
              <a:defRPr/>
            </a:pPr>
            <a:r>
              <a:rPr lang="fr-FR" sz="1400" dirty="0">
                <a:latin typeface="Marianne" panose="02000000000000000000" pitchFamily="50" charset="0"/>
              </a:rPr>
              <a:t>Nécessité de diversifier les plans d’approvisionnement en cohérence avec la disponibilité des ressources</a:t>
            </a:r>
            <a:endParaRPr sz="1400" dirty="0">
              <a:latin typeface="Marianne" panose="02000000000000000000" pitchFamily="50" charset="0"/>
            </a:endParaRPr>
          </a:p>
          <a:p>
            <a:pPr lvl="1">
              <a:buFont typeface="Arial"/>
              <a:buChar char="•"/>
              <a:defRPr/>
            </a:pPr>
            <a:endParaRPr sz="1400" dirty="0">
              <a:latin typeface="Marianne" panose="02000000000000000000" pitchFamily="50" charset="0"/>
            </a:endParaRPr>
          </a:p>
          <a:p>
            <a:pPr lvl="1">
              <a:buFont typeface="Arial"/>
              <a:buChar char="•"/>
              <a:defRPr/>
            </a:pPr>
            <a:r>
              <a:rPr lang="fr-FR" sz="1400" dirty="0">
                <a:latin typeface="Marianne" panose="02000000000000000000" pitchFamily="50" charset="0"/>
              </a:rPr>
              <a:t>Prioriser la sobriété dans la définition des besoins, la consommation des ressources, veiller à l’efficience énergétique des équipements : matériels domestiques, chaufferies, réseaux de chaleur</a:t>
            </a:r>
            <a:endParaRPr sz="1400" dirty="0">
              <a:latin typeface="Marianne" panose="02000000000000000000" pitchFamily="50" charset="0"/>
            </a:endParaRPr>
          </a:p>
          <a:p>
            <a:pPr lvl="1">
              <a:buFont typeface="Arial"/>
              <a:buChar char="•"/>
              <a:defRPr/>
            </a:pPr>
            <a:endParaRPr sz="1400" dirty="0">
              <a:latin typeface="Marianne" panose="02000000000000000000" pitchFamily="50" charset="0"/>
            </a:endParaRPr>
          </a:p>
          <a:p>
            <a:pPr lvl="1">
              <a:buFont typeface="Arial"/>
              <a:buChar char="•"/>
              <a:defRPr/>
            </a:pPr>
            <a:r>
              <a:rPr lang="fr-FR" sz="1400" dirty="0">
                <a:latin typeface="Marianne" panose="02000000000000000000" pitchFamily="50" charset="0"/>
              </a:rPr>
              <a:t>Travailler sur un « </a:t>
            </a:r>
            <a:r>
              <a:rPr lang="fr-FR" sz="1400" dirty="0" err="1">
                <a:latin typeface="Marianne" panose="02000000000000000000" pitchFamily="50" charset="0"/>
              </a:rPr>
              <a:t>merit</a:t>
            </a:r>
            <a:r>
              <a:rPr lang="fr-FR" sz="1400" dirty="0">
                <a:latin typeface="Marianne" panose="02000000000000000000" pitchFamily="50" charset="0"/>
              </a:rPr>
              <a:t> </a:t>
            </a:r>
            <a:r>
              <a:rPr lang="fr-FR" sz="1400" dirty="0" err="1">
                <a:latin typeface="Marianne" panose="02000000000000000000" pitchFamily="50" charset="0"/>
              </a:rPr>
              <a:t>order</a:t>
            </a:r>
            <a:r>
              <a:rPr lang="fr-FR" sz="1400" dirty="0">
                <a:latin typeface="Marianne" panose="02000000000000000000" pitchFamily="50" charset="0"/>
              </a:rPr>
              <a:t> » de la biomasse qui tient compte des enjeux de la forêt, des usages, des ressources, des cibles. </a:t>
            </a:r>
            <a:r>
              <a:rPr lang="fr-FR" sz="2000" dirty="0" smtClean="0">
                <a:latin typeface="Marianne" panose="02000000000000000000" pitchFamily="50" charset="0"/>
              </a:rPr>
              <a:t>→</a:t>
            </a:r>
            <a:r>
              <a:rPr lang="fr-FR" sz="1400" dirty="0" smtClean="0">
                <a:latin typeface="Marianne" panose="02000000000000000000" pitchFamily="50" charset="0"/>
              </a:rPr>
              <a:t> Quelles </a:t>
            </a:r>
            <a:r>
              <a:rPr lang="fr-FR" sz="1400" dirty="0">
                <a:latin typeface="Marianne" panose="02000000000000000000" pitchFamily="50" charset="0"/>
              </a:rPr>
              <a:t>priorités pour quels projets ?</a:t>
            </a:r>
            <a:endParaRPr sz="1400" dirty="0">
              <a:latin typeface="Marianne" panose="02000000000000000000" pitchFamily="50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1518965" y="21939"/>
            <a:ext cx="2959239" cy="1377815"/>
            <a:chOff x="1518965" y="21939"/>
            <a:chExt cx="2959239" cy="1377815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2934900" y="498888"/>
              <a:ext cx="1543304" cy="440944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4"/>
            <a:srcRect l="55168"/>
            <a:stretch/>
          </p:blipFill>
          <p:spPr>
            <a:xfrm>
              <a:off x="1518965" y="21939"/>
              <a:ext cx="1309198" cy="13778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8981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1177</Words>
  <Application>Microsoft Office PowerPoint</Application>
  <PresentationFormat>Affichage à l'écran (4:3)</PresentationFormat>
  <Paragraphs>137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20" baseType="lpstr">
      <vt:lpstr>Arial</vt:lpstr>
      <vt:lpstr>Calibri</vt:lpstr>
      <vt:lpstr>Courier New</vt:lpstr>
      <vt:lpstr>DejaVu Sans</vt:lpstr>
      <vt:lpstr>Marianne</vt:lpstr>
      <vt:lpstr>Symbol</vt:lpstr>
      <vt:lpstr>Tahoma</vt:lpstr>
      <vt:lpstr>Times New Roman</vt:lpstr>
      <vt:lpstr>Trebuchet MS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Dominique EVRARD</dc:creator>
  <dc:description/>
  <cp:lastModifiedBy>celine.druesne</cp:lastModifiedBy>
  <cp:revision>47</cp:revision>
  <dcterms:created xsi:type="dcterms:W3CDTF">2025-06-05T11:32:21Z</dcterms:created>
  <dcterms:modified xsi:type="dcterms:W3CDTF">2025-07-17T08:56:10Z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11</vt:i4>
  </property>
  <property fmtid="{D5CDD505-2E9C-101B-9397-08002B2CF9AE}" pid="8" name="PresentationFormat">
    <vt:lpwstr>Affichage à l'écran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23</vt:i4>
  </property>
</Properties>
</file>