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799263" cy="9929813"/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6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346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 bwMode="auto">
          <a:xfrm>
            <a:off x="3851342" y="0"/>
            <a:ext cx="2946346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D98B1B2-75BF-4E26-8C2C-204C19F73978}" type="datetimeFigureOut">
              <a:rPr lang="fr-FR"/>
              <a:t>06/06/2025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 bwMode="auto"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 bwMode="auto">
          <a:xfrm>
            <a:off x="0" y="9431600"/>
            <a:ext cx="2946346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 bwMode="auto">
          <a:xfrm>
            <a:off x="3851342" y="9431600"/>
            <a:ext cx="2946346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ADF2C3B-CA45-4175-9520-CE406756BE8A}" type="slidenum">
              <a:rPr lang="fr-FR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C2F66F8-7869-76B6-AEA0-C795DCAA1324}" type="slidenum">
              <a:rPr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92254485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2013449561" name="Espace réservé des notes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00150416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1492750533" name="Espace réservé des notes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Espace réservé du titre 2"/>
          <p:cNvSpPr>
            <a:spLocks noGrp="1"/>
          </p:cNvSpPr>
          <p:nvPr>
            <p:ph type="title" hasCustomPrompt="1"/>
          </p:nvPr>
        </p:nvSpPr>
        <p:spPr bwMode="auto">
          <a:xfrm>
            <a:off x="1186227" y="1844824"/>
            <a:ext cx="9998339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000" b="0">
                <a:solidFill>
                  <a:srgbClr val="4D4D4D"/>
                </a:solidFill>
              </a:defRPr>
            </a:lvl1pPr>
          </a:lstStyle>
          <a:p>
            <a:pPr>
              <a:defRPr/>
            </a:pPr>
            <a:r>
              <a:rPr lang="fr-FR"/>
              <a:t>Titre</a:t>
            </a:r>
            <a:endParaRPr/>
          </a:p>
        </p:txBody>
      </p:sp>
      <p:sp>
        <p:nvSpPr>
          <p:cNvPr id="28" name="Espace réservé du texte 27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1200151" y="2995860"/>
            <a:ext cx="9984415" cy="865188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3000">
                <a:solidFill>
                  <a:schemeClr val="bg1"/>
                </a:solidFill>
                <a:latin typeface="Trebuchet MS"/>
              </a:defRPr>
            </a:lvl1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5423926" y="6237312"/>
            <a:ext cx="6432287" cy="432048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1300">
                <a:solidFill>
                  <a:srgbClr val="898989"/>
                </a:solidFill>
                <a:latin typeface="Trebuchet MS"/>
              </a:defRPr>
            </a:lvl1pPr>
            <a:lvl2pPr>
              <a:defRPr sz="1600">
                <a:solidFill>
                  <a:srgbClr val="898989"/>
                </a:solidFill>
                <a:latin typeface="Trebuchet MS"/>
              </a:defRPr>
            </a:lvl2pPr>
            <a:lvl3pPr>
              <a:defRPr sz="1600">
                <a:solidFill>
                  <a:srgbClr val="898989"/>
                </a:solidFill>
                <a:latin typeface="Trebuchet MS"/>
              </a:defRPr>
            </a:lvl3pPr>
            <a:lvl4pPr>
              <a:defRPr sz="1600">
                <a:solidFill>
                  <a:srgbClr val="898989"/>
                </a:solidFill>
                <a:latin typeface="Trebuchet MS"/>
              </a:defRPr>
            </a:lvl4pPr>
            <a:lvl5pPr>
              <a:defRPr sz="1600">
                <a:solidFill>
                  <a:srgbClr val="898989"/>
                </a:solidFill>
                <a:latin typeface="Trebuchet MS"/>
              </a:defRPr>
            </a:lvl5pPr>
          </a:lstStyle>
          <a:p>
            <a:pPr lvl="0">
              <a:defRPr/>
            </a:pPr>
            <a:r>
              <a:rPr lang="fr-FR"/>
              <a:t>Lieu - Date</a:t>
            </a:r>
            <a:endParaRPr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239349" y="6237312"/>
            <a:ext cx="4320480" cy="432048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sz="1100">
                <a:solidFill>
                  <a:srgbClr val="898989"/>
                </a:solidFill>
              </a:defRPr>
            </a:lvl1pPr>
          </a:lstStyle>
          <a:p>
            <a:pPr lvl="0">
              <a:defRPr/>
            </a:pPr>
            <a:r>
              <a:rPr lang="fr-FR"/>
              <a:t>Nom intervenant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vierg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2351584" y="0"/>
            <a:ext cx="9505056" cy="836712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/>
              <a:t>Insérer un titre</a:t>
            </a:r>
            <a:endParaRPr/>
          </a:p>
        </p:txBody>
      </p:sp>
      <p:sp>
        <p:nvSpPr>
          <p:cNvPr id="11" name="Sous-titre 2"/>
          <p:cNvSpPr>
            <a:spLocks noGrp="1"/>
          </p:cNvSpPr>
          <p:nvPr>
            <p:ph type="subTitle" idx="10" hasCustomPrompt="1"/>
          </p:nvPr>
        </p:nvSpPr>
        <p:spPr bwMode="auto">
          <a:xfrm>
            <a:off x="2351584" y="1052736"/>
            <a:ext cx="9494507" cy="28803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ctr">
              <a:buNone/>
              <a:defRPr sz="2400">
                <a:solidFill>
                  <a:srgbClr val="8EB8CE"/>
                </a:solidFill>
                <a:latin typeface="Trebuchet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fr-FR"/>
              <a:t>Insérer un sous-titre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-enumera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2351584" y="0"/>
            <a:ext cx="9505056" cy="836712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/>
              <a:t>Insérer un titre</a:t>
            </a:r>
            <a:endParaRPr/>
          </a:p>
        </p:txBody>
      </p:sp>
      <p:sp>
        <p:nvSpPr>
          <p:cNvPr id="7" name="Sous-titre 2"/>
          <p:cNvSpPr>
            <a:spLocks noGrp="1"/>
          </p:cNvSpPr>
          <p:nvPr>
            <p:ph type="subTitle" idx="10" hasCustomPrompt="1"/>
          </p:nvPr>
        </p:nvSpPr>
        <p:spPr bwMode="auto">
          <a:xfrm>
            <a:off x="2351584" y="1052736"/>
            <a:ext cx="9494507" cy="28803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ctr">
              <a:buNone/>
              <a:defRPr sz="2400">
                <a:solidFill>
                  <a:srgbClr val="8EB8CE"/>
                </a:solidFill>
                <a:latin typeface="Trebuchet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fr-FR"/>
              <a:t>Insérer un sous-titre</a:t>
            </a:r>
            <a:endParaRPr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335360" y="1556792"/>
            <a:ext cx="11521280" cy="4896544"/>
          </a:xfrm>
          <a:prstGeom prst="rect">
            <a:avLst/>
          </a:prstGeom>
        </p:spPr>
        <p:txBody>
          <a:bodyPr>
            <a:normAutofit/>
          </a:bodyPr>
          <a:lstStyle>
            <a:lvl1pPr marL="457200" indent="-457200">
              <a:buClr>
                <a:srgbClr val="EF5B2F"/>
              </a:buClr>
              <a:buSzPct val="120000"/>
              <a:buFontTx/>
              <a:buBlip>
                <a:blip r:embed="rId2"/>
              </a:buBlip>
              <a:defRPr sz="2400">
                <a:solidFill>
                  <a:srgbClr val="1F3664"/>
                </a:solidFill>
                <a:latin typeface="Trebuchet MS"/>
              </a:defRPr>
            </a:lvl1pPr>
            <a:lvl2pPr marL="742950" indent="-285750" algn="just">
              <a:buClr>
                <a:srgbClr val="4D4D4D"/>
              </a:buClr>
              <a:buSzPct val="100000"/>
              <a:buFontTx/>
              <a:buBlip>
                <a:blip r:embed="rId3"/>
              </a:buBlip>
              <a:defRPr sz="2000">
                <a:solidFill>
                  <a:srgbClr val="4D4D4D"/>
                </a:solidFill>
                <a:latin typeface="Trebuchet MS"/>
              </a:defRPr>
            </a:lvl2pPr>
            <a:lvl3pPr marL="1143000" indent="-228600">
              <a:buClr>
                <a:srgbClr val="8EB8CE"/>
              </a:buClr>
              <a:buFont typeface="Wingdings"/>
              <a:buChar char="§"/>
              <a:defRPr sz="1600">
                <a:solidFill>
                  <a:srgbClr val="4D4D4D"/>
                </a:solidFill>
                <a:latin typeface="Trebuchet MS"/>
              </a:defRPr>
            </a:lvl3pPr>
            <a:lvl4pPr marL="1600200" indent="-228600">
              <a:buClr>
                <a:srgbClr val="4D4D4D"/>
              </a:buClr>
              <a:buFont typeface="Arial"/>
              <a:buChar char="•"/>
              <a:defRPr>
                <a:solidFill>
                  <a:srgbClr val="4D4D4D"/>
                </a:solidFill>
              </a:defRPr>
            </a:lvl4pPr>
            <a:lvl5pPr marL="2057400" indent="-228600">
              <a:buClr>
                <a:srgbClr val="4D4D4D"/>
              </a:buClr>
              <a:buFont typeface="Courier New"/>
              <a:buChar char="o"/>
              <a:defRPr>
                <a:solidFill>
                  <a:srgbClr val="4D4D4D"/>
                </a:solidFill>
              </a:defRPr>
            </a:lvl5pPr>
          </a:lstStyle>
          <a:p>
            <a:pPr lvl="0">
              <a:defRPr/>
            </a:pPr>
            <a:r>
              <a:rPr lang="fr-FR"/>
              <a:t>Premier niveau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2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ouble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Espace réservé du texte 8"/>
          <p:cNvSpPr>
            <a:spLocks noGrp="1"/>
          </p:cNvSpPr>
          <p:nvPr>
            <p:ph type="body" sz="quarter" idx="10" hasCustomPrompt="1"/>
          </p:nvPr>
        </p:nvSpPr>
        <p:spPr bwMode="auto">
          <a:xfrm>
            <a:off x="335360" y="1556792"/>
            <a:ext cx="5472608" cy="4824536"/>
          </a:xfrm>
          <a:prstGeom prst="rect">
            <a:avLst/>
          </a:prstGeom>
        </p:spPr>
        <p:txBody>
          <a:bodyPr>
            <a:normAutofit/>
          </a:bodyPr>
          <a:lstStyle>
            <a:lvl1pPr marL="457200" indent="-457200">
              <a:buClr>
                <a:srgbClr val="EF5B2F"/>
              </a:buClr>
              <a:buSzPct val="120000"/>
              <a:buFontTx/>
              <a:buBlip>
                <a:blip r:embed="rId2"/>
              </a:buBlip>
              <a:defRPr sz="2400">
                <a:solidFill>
                  <a:srgbClr val="1F3664"/>
                </a:solidFill>
                <a:latin typeface="Trebuchet MS"/>
              </a:defRPr>
            </a:lvl1pPr>
            <a:lvl2pPr marL="742950" indent="-285750" algn="just">
              <a:buClr>
                <a:srgbClr val="4D4D4D"/>
              </a:buClr>
              <a:buSzPct val="100000"/>
              <a:buFontTx/>
              <a:buBlip>
                <a:blip r:embed="rId3"/>
              </a:buBlip>
              <a:defRPr sz="2000">
                <a:solidFill>
                  <a:srgbClr val="4D4D4D"/>
                </a:solidFill>
                <a:latin typeface="Trebuchet MS"/>
              </a:defRPr>
            </a:lvl2pPr>
            <a:lvl3pPr marL="1143000" indent="-228600">
              <a:buClr>
                <a:srgbClr val="8EB8CE"/>
              </a:buClr>
              <a:buFont typeface="Wingdings"/>
              <a:buChar char="§"/>
              <a:defRPr sz="1600">
                <a:solidFill>
                  <a:srgbClr val="4D4D4D"/>
                </a:solidFill>
                <a:latin typeface="Trebuchet MS"/>
              </a:defRPr>
            </a:lvl3pPr>
            <a:lvl4pPr marL="1600200" indent="-228600">
              <a:buClr>
                <a:srgbClr val="4D4D4D"/>
              </a:buClr>
              <a:buFont typeface="Arial"/>
              <a:buChar char="•"/>
              <a:defRPr>
                <a:solidFill>
                  <a:srgbClr val="4D4D4D"/>
                </a:solidFill>
              </a:defRPr>
            </a:lvl4pPr>
            <a:lvl5pPr marL="2057400" indent="-228600">
              <a:buClr>
                <a:srgbClr val="4D4D4D"/>
              </a:buClr>
              <a:buFont typeface="Courier New"/>
              <a:buChar char="o"/>
              <a:defRPr>
                <a:solidFill>
                  <a:srgbClr val="4D4D4D"/>
                </a:solidFill>
              </a:defRPr>
            </a:lvl5pPr>
          </a:lstStyle>
          <a:p>
            <a:pPr lvl="0">
              <a:defRPr/>
            </a:pPr>
            <a:r>
              <a:rPr lang="fr-FR"/>
              <a:t>Premier niveau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6288021" y="1556792"/>
            <a:ext cx="5568619" cy="4824537"/>
          </a:xfrm>
          <a:prstGeom prst="rect">
            <a:avLst/>
          </a:prstGeom>
        </p:spPr>
        <p:txBody>
          <a:bodyPr>
            <a:normAutofit/>
          </a:bodyPr>
          <a:lstStyle>
            <a:lvl1pPr marL="457200" indent="-457200">
              <a:buClr>
                <a:srgbClr val="EF5B2F"/>
              </a:buClr>
              <a:buSzPct val="120000"/>
              <a:buFontTx/>
              <a:buBlip>
                <a:blip r:embed="rId2"/>
              </a:buBlip>
              <a:defRPr sz="2400">
                <a:solidFill>
                  <a:srgbClr val="1F3664"/>
                </a:solidFill>
                <a:latin typeface="Trebuchet MS"/>
              </a:defRPr>
            </a:lvl1pPr>
            <a:lvl2pPr marL="742950" indent="-285750" algn="just">
              <a:buClr>
                <a:srgbClr val="4D4D4D"/>
              </a:buClr>
              <a:buSzPct val="100000"/>
              <a:buFontTx/>
              <a:buBlip>
                <a:blip r:embed="rId3"/>
              </a:buBlip>
              <a:defRPr sz="2000">
                <a:solidFill>
                  <a:srgbClr val="4D4D4D"/>
                </a:solidFill>
                <a:latin typeface="Trebuchet MS"/>
              </a:defRPr>
            </a:lvl2pPr>
            <a:lvl3pPr marL="1143000" indent="-228600">
              <a:buClr>
                <a:srgbClr val="8EB8CE"/>
              </a:buClr>
              <a:buFont typeface="Wingdings"/>
              <a:buChar char="§"/>
              <a:defRPr sz="1600">
                <a:solidFill>
                  <a:srgbClr val="4D4D4D"/>
                </a:solidFill>
                <a:latin typeface="Trebuchet MS"/>
              </a:defRPr>
            </a:lvl3pPr>
            <a:lvl4pPr marL="1600200" indent="-228600">
              <a:buClr>
                <a:srgbClr val="4D4D4D"/>
              </a:buClr>
              <a:buFont typeface="Arial"/>
              <a:buChar char="•"/>
              <a:defRPr>
                <a:solidFill>
                  <a:srgbClr val="4D4D4D"/>
                </a:solidFill>
              </a:defRPr>
            </a:lvl4pPr>
            <a:lvl5pPr marL="2057400" indent="-228600">
              <a:buClr>
                <a:srgbClr val="4D4D4D"/>
              </a:buClr>
              <a:buFont typeface="Courier New"/>
              <a:buChar char="o"/>
              <a:defRPr>
                <a:solidFill>
                  <a:srgbClr val="4D4D4D"/>
                </a:solidFill>
              </a:defRPr>
            </a:lvl5pPr>
          </a:lstStyle>
          <a:p>
            <a:pPr lvl="0">
              <a:defRPr/>
            </a:pPr>
            <a:r>
              <a:rPr lang="fr-FR"/>
              <a:t>Premier niveau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2351584" y="0"/>
            <a:ext cx="9505056" cy="836712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/>
              <a:t>Insérer un titre</a:t>
            </a:r>
            <a:endParaRPr/>
          </a:p>
        </p:txBody>
      </p:sp>
      <p:sp>
        <p:nvSpPr>
          <p:cNvPr id="8" name="Sous-titre 2"/>
          <p:cNvSpPr>
            <a:spLocks noGrp="1"/>
          </p:cNvSpPr>
          <p:nvPr>
            <p:ph type="subTitle" idx="19" hasCustomPrompt="1"/>
          </p:nvPr>
        </p:nvSpPr>
        <p:spPr bwMode="auto">
          <a:xfrm>
            <a:off x="2351584" y="1052736"/>
            <a:ext cx="9494507" cy="28803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ctr">
              <a:buNone/>
              <a:defRPr sz="2400">
                <a:solidFill>
                  <a:srgbClr val="8EB8CE"/>
                </a:solidFill>
                <a:latin typeface="Trebuchet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fr-FR"/>
              <a:t>Insérer un sous-titre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enumeration graphiques, vidéos et/ou imag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Espace réservé du texte 8"/>
          <p:cNvSpPr>
            <a:spLocks noGrp="1"/>
          </p:cNvSpPr>
          <p:nvPr>
            <p:ph type="body" sz="quarter" idx="10" hasCustomPrompt="1"/>
          </p:nvPr>
        </p:nvSpPr>
        <p:spPr bwMode="auto">
          <a:xfrm>
            <a:off x="335360" y="1556792"/>
            <a:ext cx="5472608" cy="4752528"/>
          </a:xfrm>
          <a:prstGeom prst="rect">
            <a:avLst/>
          </a:prstGeom>
        </p:spPr>
        <p:txBody>
          <a:bodyPr>
            <a:normAutofit/>
          </a:bodyPr>
          <a:lstStyle>
            <a:lvl1pPr marL="457200" indent="-457200">
              <a:buClr>
                <a:srgbClr val="EF5B2F"/>
              </a:buClr>
              <a:buSzPct val="120000"/>
              <a:buFontTx/>
              <a:buBlip>
                <a:blip r:embed="rId2"/>
              </a:buBlip>
              <a:defRPr sz="2400">
                <a:solidFill>
                  <a:srgbClr val="1F3664"/>
                </a:solidFill>
                <a:latin typeface="Trebuchet MS"/>
              </a:defRPr>
            </a:lvl1pPr>
            <a:lvl2pPr marL="742950" indent="-285750" algn="just">
              <a:buClr>
                <a:srgbClr val="4D4D4D"/>
              </a:buClr>
              <a:buSzPct val="100000"/>
              <a:buFontTx/>
              <a:buBlip>
                <a:blip r:embed="rId3"/>
              </a:buBlip>
              <a:defRPr sz="2000">
                <a:solidFill>
                  <a:srgbClr val="4D4D4D"/>
                </a:solidFill>
                <a:latin typeface="Trebuchet MS"/>
              </a:defRPr>
            </a:lvl2pPr>
            <a:lvl3pPr marL="1200150" indent="-285750">
              <a:buClr>
                <a:srgbClr val="8EB8CE"/>
              </a:buClr>
              <a:buFont typeface="Wingdings"/>
              <a:buChar char="§"/>
              <a:defRPr sz="1600">
                <a:solidFill>
                  <a:srgbClr val="4D4D4D"/>
                </a:solidFill>
                <a:latin typeface="Trebuchet MS"/>
              </a:defRPr>
            </a:lvl3pPr>
            <a:lvl4pPr marL="1600200" indent="-228600">
              <a:buClr>
                <a:srgbClr val="4D4D4D"/>
              </a:buClr>
              <a:buFont typeface="Arial"/>
              <a:buChar char="•"/>
              <a:defRPr>
                <a:solidFill>
                  <a:srgbClr val="4D4D4D"/>
                </a:solidFill>
              </a:defRPr>
            </a:lvl4pPr>
            <a:lvl5pPr marL="2057400" indent="-228600">
              <a:buClr>
                <a:srgbClr val="4D4D4D"/>
              </a:buClr>
              <a:buFont typeface="Courier New"/>
              <a:buChar char="o"/>
              <a:defRPr>
                <a:solidFill>
                  <a:srgbClr val="4D4D4D"/>
                </a:solidFill>
              </a:defRPr>
            </a:lvl5pPr>
          </a:lstStyle>
          <a:p>
            <a:pPr lvl="0">
              <a:defRPr/>
            </a:pPr>
            <a:r>
              <a:rPr lang="fr-FR"/>
              <a:t>Premier niveau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</p:txBody>
      </p:sp>
      <p:sp>
        <p:nvSpPr>
          <p:cNvPr id="11" name="Espace réservé du contenu 7"/>
          <p:cNvSpPr>
            <a:spLocks noGrp="1"/>
          </p:cNvSpPr>
          <p:nvPr>
            <p:ph sz="quarter" idx="11" hasCustomPrompt="1"/>
          </p:nvPr>
        </p:nvSpPr>
        <p:spPr bwMode="auto">
          <a:xfrm>
            <a:off x="6288021" y="1556792"/>
            <a:ext cx="5568619" cy="44644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4D4D4D"/>
                </a:solidFill>
                <a:latin typeface="Trebuchet MS"/>
              </a:defRPr>
            </a:lvl1pPr>
          </a:lstStyle>
          <a:p>
            <a:pPr lvl="0">
              <a:defRPr/>
            </a:pPr>
            <a:r>
              <a:rPr lang="fr-FR"/>
              <a:t>Insérer un objet</a:t>
            </a:r>
            <a:endParaRPr/>
          </a:p>
        </p:txBody>
      </p:sp>
      <p:sp>
        <p:nvSpPr>
          <p:cNvPr id="12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2351584" y="0"/>
            <a:ext cx="9505056" cy="836712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/>
              <a:t>Insérer un titre</a:t>
            </a:r>
            <a:endParaRPr/>
          </a:p>
        </p:txBody>
      </p:sp>
      <p:sp>
        <p:nvSpPr>
          <p:cNvPr id="13" name="Sous-titre 2"/>
          <p:cNvSpPr>
            <a:spLocks noGrp="1"/>
          </p:cNvSpPr>
          <p:nvPr>
            <p:ph type="subTitle" idx="18" hasCustomPrompt="1"/>
          </p:nvPr>
        </p:nvSpPr>
        <p:spPr bwMode="auto">
          <a:xfrm>
            <a:off x="2351584" y="1052736"/>
            <a:ext cx="9494507" cy="288032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0" indent="0" algn="ctr">
              <a:buNone/>
              <a:defRPr sz="2400">
                <a:solidFill>
                  <a:srgbClr val="8EB8CE"/>
                </a:solidFill>
                <a:latin typeface="Trebuchet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fr-FR"/>
              <a:t>Insérer un sous-titre</a:t>
            </a:r>
            <a:endParaRPr/>
          </a:p>
        </p:txBody>
      </p:sp>
      <p:sp>
        <p:nvSpPr>
          <p:cNvPr id="8" name="Espace réservé du texte 11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6288021" y="6093296"/>
            <a:ext cx="5553355" cy="21602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000" i="1">
                <a:solidFill>
                  <a:srgbClr val="4D4D4D"/>
                </a:solidFill>
                <a:latin typeface="Trebuchet MS"/>
              </a:defRPr>
            </a:lvl1pPr>
          </a:lstStyle>
          <a:p>
            <a:pPr lvl="0">
              <a:defRPr/>
            </a:pPr>
            <a:r>
              <a:rPr lang="fr-FR"/>
              <a:t>Légende</a:t>
            </a:r>
            <a:endParaRPr/>
          </a:p>
        </p:txBody>
      </p:sp>
      <p:sp>
        <p:nvSpPr>
          <p:cNvPr id="9" name="Espace réservé du texte 13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6288021" y="6381874"/>
            <a:ext cx="5568619" cy="21547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600">
                <a:solidFill>
                  <a:srgbClr val="898989"/>
                </a:solidFill>
                <a:latin typeface="Trebuchet MS"/>
              </a:defRPr>
            </a:lvl1pPr>
          </a:lstStyle>
          <a:p>
            <a:pPr lvl="0">
              <a:defRPr/>
            </a:pPr>
            <a:r>
              <a:rPr lang="fr-FR"/>
              <a:t>Sources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 graphiques, vidéos et/ou imag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Espace réservé du contenu 7"/>
          <p:cNvSpPr>
            <a:spLocks noGrp="1"/>
          </p:cNvSpPr>
          <p:nvPr>
            <p:ph sz="quarter" idx="10" hasCustomPrompt="1"/>
          </p:nvPr>
        </p:nvSpPr>
        <p:spPr bwMode="auto">
          <a:xfrm>
            <a:off x="335360" y="1556792"/>
            <a:ext cx="5472608" cy="44644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4D4D4D"/>
                </a:solidFill>
                <a:latin typeface="Trebuchet MS"/>
              </a:defRPr>
            </a:lvl1pPr>
          </a:lstStyle>
          <a:p>
            <a:pPr lvl="0">
              <a:defRPr/>
            </a:pPr>
            <a:r>
              <a:rPr lang="fr-FR"/>
              <a:t>Insérer un objet</a:t>
            </a:r>
            <a:endParaRPr/>
          </a:p>
        </p:txBody>
      </p:sp>
      <p:sp>
        <p:nvSpPr>
          <p:cNvPr id="11" name="Espace réservé du contenu 7"/>
          <p:cNvSpPr>
            <a:spLocks noGrp="1"/>
          </p:cNvSpPr>
          <p:nvPr>
            <p:ph sz="quarter" idx="11" hasCustomPrompt="1"/>
          </p:nvPr>
        </p:nvSpPr>
        <p:spPr bwMode="auto">
          <a:xfrm>
            <a:off x="6288021" y="1556792"/>
            <a:ext cx="5568619" cy="44644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4D4D4D"/>
                </a:solidFill>
                <a:latin typeface="Trebuchet MS"/>
              </a:defRPr>
            </a:lvl1pPr>
          </a:lstStyle>
          <a:p>
            <a:pPr lvl="0">
              <a:defRPr/>
            </a:pPr>
            <a:r>
              <a:rPr lang="fr-FR"/>
              <a:t>Insérer un objet</a:t>
            </a:r>
            <a:endParaRPr/>
          </a:p>
        </p:txBody>
      </p:sp>
      <p:sp>
        <p:nvSpPr>
          <p:cNvPr id="14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2351584" y="0"/>
            <a:ext cx="9505056" cy="836712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/>
              <a:t>Insérer un titre</a:t>
            </a:r>
            <a:endParaRPr/>
          </a:p>
        </p:txBody>
      </p:sp>
      <p:sp>
        <p:nvSpPr>
          <p:cNvPr id="15" name="Sous-titre 2"/>
          <p:cNvSpPr>
            <a:spLocks noGrp="1"/>
          </p:cNvSpPr>
          <p:nvPr>
            <p:ph type="subTitle" idx="18" hasCustomPrompt="1"/>
          </p:nvPr>
        </p:nvSpPr>
        <p:spPr bwMode="auto">
          <a:xfrm>
            <a:off x="2351584" y="1052736"/>
            <a:ext cx="9494507" cy="28803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ctr">
              <a:buNone/>
              <a:defRPr sz="2400">
                <a:solidFill>
                  <a:srgbClr val="8EB8CE"/>
                </a:solidFill>
                <a:latin typeface="Trebuchet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fr-FR"/>
              <a:t>Insérer un sous-titre</a:t>
            </a:r>
            <a:endParaRPr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335360" y="6093296"/>
            <a:ext cx="5472608" cy="21602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000" i="1">
                <a:solidFill>
                  <a:srgbClr val="4D4D4D"/>
                </a:solidFill>
                <a:latin typeface="Trebuchet MS"/>
              </a:defRPr>
            </a:lvl1pPr>
          </a:lstStyle>
          <a:p>
            <a:pPr lvl="0">
              <a:defRPr/>
            </a:pPr>
            <a:r>
              <a:rPr lang="fr-FR"/>
              <a:t>Légende</a:t>
            </a:r>
            <a:endParaRPr/>
          </a:p>
        </p:txBody>
      </p:sp>
      <p:sp>
        <p:nvSpPr>
          <p:cNvPr id="13" name="Espace réservé du texte 13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335360" y="6381874"/>
            <a:ext cx="5472608" cy="21547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600">
                <a:solidFill>
                  <a:srgbClr val="898989"/>
                </a:solidFill>
                <a:latin typeface="Trebuchet MS"/>
              </a:defRPr>
            </a:lvl1pPr>
          </a:lstStyle>
          <a:p>
            <a:pPr lvl="0">
              <a:defRPr/>
            </a:pPr>
            <a:r>
              <a:rPr lang="fr-FR"/>
              <a:t>Sources</a:t>
            </a:r>
            <a:endParaRPr/>
          </a:p>
        </p:txBody>
      </p:sp>
      <p:sp>
        <p:nvSpPr>
          <p:cNvPr id="18" name="Espace réservé du texte 11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6288021" y="6093296"/>
            <a:ext cx="5553355" cy="21602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000" i="1">
                <a:solidFill>
                  <a:srgbClr val="4D4D4D"/>
                </a:solidFill>
                <a:latin typeface="Trebuchet MS"/>
              </a:defRPr>
            </a:lvl1pPr>
          </a:lstStyle>
          <a:p>
            <a:pPr lvl="0">
              <a:defRPr/>
            </a:pPr>
            <a:r>
              <a:rPr lang="fr-FR"/>
              <a:t>Légende</a:t>
            </a:r>
            <a:endParaRPr/>
          </a:p>
        </p:txBody>
      </p:sp>
      <p:sp>
        <p:nvSpPr>
          <p:cNvPr id="19" name="Espace réservé du texte 13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6288021" y="6381874"/>
            <a:ext cx="5568619" cy="21547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600">
                <a:solidFill>
                  <a:srgbClr val="898989"/>
                </a:solidFill>
                <a:latin typeface="Trebuchet MS"/>
              </a:defRPr>
            </a:lvl1pPr>
          </a:lstStyle>
          <a:p>
            <a:pPr lvl="0">
              <a:defRPr/>
            </a:pPr>
            <a:r>
              <a:rPr lang="fr-FR"/>
              <a:t>Sources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graphique, vidéo et/ou imag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7"/>
          <p:cNvSpPr>
            <a:spLocks noGrp="1"/>
          </p:cNvSpPr>
          <p:nvPr>
            <p:ph sz="quarter" idx="13" hasCustomPrompt="1"/>
          </p:nvPr>
        </p:nvSpPr>
        <p:spPr bwMode="auto">
          <a:xfrm>
            <a:off x="335360" y="1556792"/>
            <a:ext cx="11521280" cy="44644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4D4D4D"/>
                </a:solidFill>
                <a:latin typeface="Trebuchet MS"/>
              </a:defRPr>
            </a:lvl1pPr>
          </a:lstStyle>
          <a:p>
            <a:pPr lvl="0">
              <a:defRPr/>
            </a:pPr>
            <a:r>
              <a:rPr lang="fr-FR"/>
              <a:t>Insérer un objet</a:t>
            </a:r>
            <a:endParaRPr/>
          </a:p>
        </p:txBody>
      </p:sp>
      <p:sp>
        <p:nvSpPr>
          <p:cNvPr id="9" name="Espace réservé du texte 11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335360" y="6093296"/>
            <a:ext cx="10257877" cy="2158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000" i="1">
                <a:solidFill>
                  <a:srgbClr val="4D4D4D"/>
                </a:solidFill>
                <a:latin typeface="Trebuchet MS"/>
              </a:defRPr>
            </a:lvl1pPr>
          </a:lstStyle>
          <a:p>
            <a:pPr lvl="0">
              <a:defRPr/>
            </a:pPr>
            <a:r>
              <a:rPr lang="fr-FR"/>
              <a:t>Légende</a:t>
            </a:r>
            <a:endParaRPr/>
          </a:p>
        </p:txBody>
      </p:sp>
      <p:sp>
        <p:nvSpPr>
          <p:cNvPr id="10" name="Espace réservé du texte 13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335360" y="6381874"/>
            <a:ext cx="10273141" cy="21547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600">
                <a:solidFill>
                  <a:srgbClr val="898989"/>
                </a:solidFill>
                <a:latin typeface="Trebuchet MS"/>
              </a:defRPr>
            </a:lvl1pPr>
          </a:lstStyle>
          <a:p>
            <a:pPr lvl="0">
              <a:defRPr/>
            </a:pPr>
            <a:r>
              <a:rPr lang="fr-FR"/>
              <a:t>Sources</a:t>
            </a:r>
            <a:endParaRPr/>
          </a:p>
        </p:txBody>
      </p:sp>
      <p:sp>
        <p:nvSpPr>
          <p:cNvPr id="7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2351584" y="0"/>
            <a:ext cx="9505056" cy="836712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/>
              <a:t>Insérer un titre</a:t>
            </a:r>
            <a:endParaRPr/>
          </a:p>
        </p:txBody>
      </p:sp>
      <p:sp>
        <p:nvSpPr>
          <p:cNvPr id="8" name="Sous-titre 2"/>
          <p:cNvSpPr>
            <a:spLocks noGrp="1"/>
          </p:cNvSpPr>
          <p:nvPr>
            <p:ph type="subTitle" idx="10" hasCustomPrompt="1"/>
          </p:nvPr>
        </p:nvSpPr>
        <p:spPr bwMode="auto">
          <a:xfrm>
            <a:off x="2351584" y="1052736"/>
            <a:ext cx="9494507" cy="28803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ctr">
              <a:buNone/>
              <a:defRPr sz="2400">
                <a:solidFill>
                  <a:srgbClr val="8EB8CE"/>
                </a:solidFill>
                <a:latin typeface="Trebuchet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fr-FR"/>
              <a:t>Insérer un sous-titre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userDrawn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5D88D-BA91-4A9C-AA17-05673FDC62E7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-1"/>
            <a:ext cx="12205229" cy="5823719"/>
          </a:xfrm>
          <a:prstGeom prst="rect">
            <a:avLst/>
          </a:prstGeom>
          <a:solidFill>
            <a:srgbClr val="8EB8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800"/>
          </a:p>
        </p:txBody>
      </p:sp>
      <p:pic>
        <p:nvPicPr>
          <p:cNvPr id="5" name="Image 4" descr="globe.png"/>
          <p:cNvPicPr>
            <a:picLocks noChangeAspect="1"/>
          </p:cNvPicPr>
          <p:nvPr/>
        </p:nvPicPr>
        <p:blipFill>
          <a:blip r:embed="rId3">
            <a:alphaModFix amt="20000"/>
          </a:blip>
          <a:stretch/>
        </p:blipFill>
        <p:spPr bwMode="auto">
          <a:xfrm>
            <a:off x="998889" y="826413"/>
            <a:ext cx="5161548" cy="3871161"/>
          </a:xfrm>
          <a:prstGeom prst="rect">
            <a:avLst/>
          </a:prstGeom>
        </p:spPr>
      </p:pic>
      <p:pic>
        <p:nvPicPr>
          <p:cNvPr id="6" name="Image 5" descr="bandeau_ADEME.png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0" y="5360359"/>
            <a:ext cx="12192000" cy="84734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>
        <a:spcBef>
          <a:spcPts val="0"/>
        </a:spcBef>
        <a:buNone/>
        <a:defRPr sz="3600" b="1">
          <a:solidFill>
            <a:srgbClr val="4D4D4D"/>
          </a:solidFill>
          <a:latin typeface="Trebuchet MS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auto">
          <a:xfrm>
            <a:off x="0" y="0"/>
            <a:ext cx="12205229" cy="9226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800"/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0"/>
            <a:ext cx="12205229" cy="922668"/>
          </a:xfrm>
          <a:prstGeom prst="rect">
            <a:avLst/>
          </a:prstGeom>
          <a:solidFill>
            <a:srgbClr val="8EB8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800"/>
          </a:p>
        </p:txBody>
      </p:sp>
      <p:pic>
        <p:nvPicPr>
          <p:cNvPr id="8" name="Image 7" descr="bandeau_ADEME.png"/>
          <p:cNvPicPr>
            <a:picLocks noChangeAspect="1"/>
          </p:cNvPicPr>
          <p:nvPr userDrawn="1"/>
        </p:nvPicPr>
        <p:blipFill>
          <a:blip r:embed="rId9"/>
          <a:stretch/>
        </p:blipFill>
        <p:spPr bwMode="auto">
          <a:xfrm>
            <a:off x="0" y="528759"/>
            <a:ext cx="12192000" cy="847344"/>
          </a:xfrm>
          <a:prstGeom prst="rect">
            <a:avLst/>
          </a:prstGeom>
        </p:spPr>
      </p:pic>
      <p:sp>
        <p:nvSpPr>
          <p:cNvPr id="10" name="Espace réservé du texte 19"/>
          <p:cNvSpPr txBox="1"/>
          <p:nvPr userDrawn="1"/>
        </p:nvSpPr>
        <p:spPr bwMode="auto">
          <a:xfrm>
            <a:off x="8386619" y="6454691"/>
            <a:ext cx="3556000" cy="288924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0" indent="0" algn="l" defTabSz="914400">
              <a:spcBef>
                <a:spcPts val="0"/>
              </a:spcBef>
              <a:buFontTx/>
              <a:buNone/>
              <a:defRPr sz="1000">
                <a:solidFill>
                  <a:srgbClr val="898989"/>
                </a:solidFill>
                <a:latin typeface="Trebuchet MS"/>
                <a:ea typeface="+mn-ea"/>
                <a:cs typeface="+mn-cs"/>
              </a:defRPr>
            </a:lvl1pPr>
            <a:lvl2pPr marL="742950" indent="-285750" algn="l" defTabSz="914400">
              <a:spcBef>
                <a:spcPts val="0"/>
              </a:spcBef>
              <a:buFont typeface="Arial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spcBef>
                <a:spcPts val="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spcBef>
                <a:spcPts val="0"/>
              </a:spcBef>
              <a:buFont typeface="Arial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spcBef>
                <a:spcPts val="0"/>
              </a:spcBef>
              <a:buFont typeface="Arial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1000"/>
              <a:t>Commission régionale de la forêt et du bois – 11 juin 2025</a:t>
            </a:r>
            <a:endParaRPr/>
          </a:p>
        </p:txBody>
      </p:sp>
      <p:pic>
        <p:nvPicPr>
          <p:cNvPr id="13" name="Image 12"/>
          <p:cNvPicPr>
            <a:picLocks noChangeAspect="1"/>
          </p:cNvPicPr>
          <p:nvPr userDrawn="1"/>
        </p:nvPicPr>
        <p:blipFill>
          <a:blip r:embed="rId10"/>
          <a:stretch/>
        </p:blipFill>
        <p:spPr bwMode="auto">
          <a:xfrm>
            <a:off x="-13229" y="-1"/>
            <a:ext cx="2919779" cy="137610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</p:sldLayoutIdLst>
  <p:hf sldNum="0" hdr="0" ftr="0" dt="0"/>
  <p:txStyles>
    <p:titleStyle>
      <a:lvl1pPr algn="ctr" defTabSz="914400">
        <a:spcBef>
          <a:spcPts val="0"/>
        </a:spcBef>
        <a:buNone/>
        <a:defRPr sz="4400">
          <a:solidFill>
            <a:schemeClr val="tx1"/>
          </a:solidFill>
          <a:latin typeface="Trebuchet MS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ZoneTexte 10"/>
          <p:cNvSpPr txBox="1"/>
          <p:nvPr/>
        </p:nvSpPr>
        <p:spPr bwMode="auto">
          <a:xfrm>
            <a:off x="1021796" y="2510185"/>
            <a:ext cx="10102612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4000">
                <a:solidFill>
                  <a:prstClr val="black"/>
                </a:solidFill>
                <a:latin typeface="+mj-lt"/>
              </a:rPr>
              <a:t>La ressource forestière en région</a:t>
            </a:r>
            <a:endParaRPr/>
          </a:p>
          <a:p>
            <a:pPr algn="ctr">
              <a:defRPr/>
            </a:pPr>
            <a:r>
              <a:rPr lang="fr-FR" sz="4000">
                <a:solidFill>
                  <a:prstClr val="black"/>
                </a:solidFill>
                <a:latin typeface="+mj-lt"/>
              </a:rPr>
              <a:t>et son utilisation en bois-énergie</a:t>
            </a:r>
          </a:p>
          <a:p>
            <a:pPr algn="ctr">
              <a:defRPr/>
            </a:pPr>
            <a:endParaRPr lang="fr-FR" sz="4000">
              <a:solidFill>
                <a:prstClr val="black"/>
              </a:solidFill>
              <a:latin typeface="+mj-lt"/>
            </a:endParaRPr>
          </a:p>
          <a:p>
            <a:pPr algn="ctr">
              <a:defRPr/>
            </a:pPr>
            <a:r>
              <a:rPr lang="fr-FR" sz="2500">
                <a:solidFill>
                  <a:prstClr val="black"/>
                </a:solidFill>
                <a:latin typeface="+mj-lt"/>
              </a:rPr>
              <a:t>Point sur les dernières études publiées</a:t>
            </a:r>
            <a:endParaRPr sz="2500">
              <a:latin typeface="+mj-lt"/>
            </a:endParaRPr>
          </a:p>
          <a:p>
            <a:pPr marL="171450" indent="-171450">
              <a:buFontTx/>
              <a:buChar char="-"/>
              <a:defRPr/>
            </a:pPr>
            <a:endParaRPr lang="fr-FR" sz="1200">
              <a:solidFill>
                <a:prstClr val="black"/>
              </a:solidFill>
              <a:latin typeface="Trebuchet MS"/>
            </a:endParaRPr>
          </a:p>
          <a:p>
            <a:pPr marL="171450" indent="-171450">
              <a:buFontTx/>
              <a:buChar char="-"/>
              <a:defRPr/>
            </a:pPr>
            <a:endParaRPr lang="fr-FR" sz="1200">
              <a:solidFill>
                <a:prstClr val="black"/>
              </a:solidFill>
              <a:latin typeface="Trebuchet MS"/>
            </a:endParaRPr>
          </a:p>
          <a:p>
            <a:pPr>
              <a:defRPr/>
            </a:pPr>
            <a:r>
              <a:rPr lang="fr-FR" sz="1200">
                <a:solidFill>
                  <a:prstClr val="black"/>
                </a:solidFill>
                <a:latin typeface="Trebuchet MS"/>
              </a:rPr>
              <a:t> </a:t>
            </a:r>
            <a:endParaRPr/>
          </a:p>
          <a:p>
            <a:pPr>
              <a:defRPr/>
            </a:pPr>
            <a:endParaRPr lang="fr-FR" sz="1200">
              <a:solidFill>
                <a:prstClr val="black"/>
              </a:solidFill>
            </a:endParaRPr>
          </a:p>
        </p:txBody>
      </p:sp>
      <p:pic>
        <p:nvPicPr>
          <p:cNvPr id="1434280294" name="Image 1434280293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2902856" y="169783"/>
            <a:ext cx="2057737" cy="5879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" name="ZoneTexte 12"/>
          <p:cNvSpPr txBox="1"/>
          <p:nvPr/>
        </p:nvSpPr>
        <p:spPr bwMode="auto">
          <a:xfrm>
            <a:off x="5015880" y="147808"/>
            <a:ext cx="7050294" cy="4880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2600" b="1">
                <a:solidFill>
                  <a:prstClr val="black"/>
                </a:solidFill>
                <a:latin typeface="Trebuchet MS"/>
              </a:rPr>
              <a:t>La forêt régionale - chiffres clés 2023</a:t>
            </a:r>
            <a:endParaRPr sz="2600"/>
          </a:p>
        </p:txBody>
      </p:sp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5015881" y="2891297"/>
            <a:ext cx="184731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>
                <a:solidFill>
                  <a:prstClr val="black"/>
                </a:solidFill>
                <a:latin typeface="Arial"/>
              </a:rPr>
              <a:t/>
            </a:r>
            <a:br>
              <a:rPr lang="fr-FR">
                <a:solidFill>
                  <a:prstClr val="black"/>
                </a:solidFill>
                <a:latin typeface="Arial"/>
              </a:rPr>
            </a:br>
            <a:endParaRPr lang="fr-FR">
              <a:solidFill>
                <a:prstClr val="black"/>
              </a:solidFill>
              <a:latin typeface="Arial"/>
            </a:endParaRPr>
          </a:p>
        </p:txBody>
      </p:sp>
      <p:sp>
        <p:nvSpPr>
          <p:cNvPr id="697237665" name="ZoneTexte 10"/>
          <p:cNvSpPr txBox="1"/>
          <p:nvPr/>
        </p:nvSpPr>
        <p:spPr bwMode="auto">
          <a:xfrm>
            <a:off x="920196" y="1872877"/>
            <a:ext cx="10102612" cy="448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800">
                <a:solidFill>
                  <a:prstClr val="black"/>
                </a:solidFill>
                <a:latin typeface="Trebuchet MS"/>
              </a:rPr>
              <a:t>La forêt régionale : </a:t>
            </a:r>
            <a:endParaRPr sz="1800"/>
          </a:p>
          <a:p>
            <a:pPr>
              <a:defRPr/>
            </a:pPr>
            <a:endParaRPr sz="1800">
              <a:solidFill>
                <a:prstClr val="black"/>
              </a:solidFill>
              <a:latin typeface="Trebuchet MS"/>
            </a:endParaRPr>
          </a:p>
          <a:p>
            <a:pPr marL="171450" indent="-171450">
              <a:buFontTx/>
              <a:buChar char="-"/>
              <a:defRPr/>
            </a:pPr>
            <a:r>
              <a:rPr lang="fr-FR" sz="1800">
                <a:solidFill>
                  <a:prstClr val="black"/>
                </a:solidFill>
                <a:latin typeface="Trebuchet MS"/>
              </a:rPr>
              <a:t>496 000 ha de forêt, dont 483 000 ha de forêt de production : + 10 % en 10 ans</a:t>
            </a:r>
            <a:endParaRPr sz="1800">
              <a:solidFill>
                <a:prstClr val="black"/>
              </a:solidFill>
              <a:latin typeface="Trebuchet MS"/>
            </a:endParaRPr>
          </a:p>
          <a:p>
            <a:pPr marL="171450" indent="-171450">
              <a:buFontTx/>
              <a:buChar char="-"/>
              <a:defRPr/>
            </a:pPr>
            <a:endParaRPr sz="1800"/>
          </a:p>
          <a:p>
            <a:pPr marL="171450" indent="-171450">
              <a:buFontTx/>
              <a:buChar char="-"/>
              <a:defRPr/>
            </a:pPr>
            <a:r>
              <a:rPr lang="fr-FR" sz="1800">
                <a:solidFill>
                  <a:prstClr val="black"/>
                </a:solidFill>
                <a:latin typeface="Trebuchet MS"/>
              </a:rPr>
              <a:t>90 Mm</a:t>
            </a:r>
            <a:r>
              <a:rPr lang="fr-FR" sz="1800" baseline="30000">
                <a:solidFill>
                  <a:prstClr val="black"/>
                </a:solidFill>
                <a:latin typeface="Trebuchet MS"/>
              </a:rPr>
              <a:t>3</a:t>
            </a:r>
            <a:r>
              <a:rPr lang="fr-FR" sz="1800">
                <a:solidFill>
                  <a:prstClr val="black"/>
                </a:solidFill>
                <a:latin typeface="Trebuchet MS"/>
              </a:rPr>
              <a:t> de bois vivant</a:t>
            </a:r>
            <a:endParaRPr sz="1800">
              <a:solidFill>
                <a:prstClr val="black"/>
              </a:solidFill>
              <a:latin typeface="Trebuchet MS"/>
            </a:endParaRPr>
          </a:p>
          <a:p>
            <a:pPr marL="171450" indent="-171450">
              <a:buFontTx/>
              <a:buChar char="-"/>
              <a:defRPr/>
            </a:pPr>
            <a:endParaRPr sz="1800"/>
          </a:p>
          <a:p>
            <a:pPr marL="171450" indent="-171450">
              <a:buFontTx/>
              <a:buChar char="-"/>
              <a:defRPr/>
            </a:pPr>
            <a:r>
              <a:rPr lang="fr-FR" sz="1800">
                <a:solidFill>
                  <a:prstClr val="black"/>
                </a:solidFill>
                <a:latin typeface="Trebuchet MS"/>
              </a:rPr>
              <a:t>Mais baisse de l’accroissement naturel annuel : - 10 % en 10 ans</a:t>
            </a:r>
            <a:endParaRPr sz="1800"/>
          </a:p>
          <a:p>
            <a:pPr marL="171450" indent="-171450">
              <a:buFontTx/>
              <a:buChar char="-"/>
              <a:defRPr/>
            </a:pPr>
            <a:endParaRPr sz="1800"/>
          </a:p>
          <a:p>
            <a:pPr marL="171450" indent="-171450">
              <a:buFontTx/>
              <a:buChar char="-"/>
              <a:defRPr/>
            </a:pPr>
            <a:r>
              <a:rPr lang="fr-FR" sz="1800">
                <a:solidFill>
                  <a:prstClr val="black"/>
                </a:solidFill>
              </a:rPr>
              <a:t>Un dépérissement avéré pour certaines essences et une mortalité multipliée par deux depuis 10 ans (20 %  30 % d’ici 2050)</a:t>
            </a:r>
            <a:endParaRPr sz="1800">
              <a:solidFill>
                <a:prstClr val="black"/>
              </a:solidFill>
              <a:latin typeface="Trebuchet MS"/>
            </a:endParaRPr>
          </a:p>
          <a:p>
            <a:pPr marL="171450" indent="-171450">
              <a:buFontTx/>
              <a:buChar char="-"/>
              <a:defRPr/>
            </a:pPr>
            <a:endParaRPr sz="1800">
              <a:solidFill>
                <a:prstClr val="black"/>
              </a:solidFill>
              <a:latin typeface="Trebuchet MS"/>
            </a:endParaRPr>
          </a:p>
          <a:p>
            <a:pPr marL="171450" indent="-171450">
              <a:buFontTx/>
              <a:buChar char="-"/>
              <a:defRPr/>
            </a:pPr>
            <a:r>
              <a:rPr lang="fr-FR" sz="1800">
                <a:solidFill>
                  <a:prstClr val="black"/>
                </a:solidFill>
                <a:latin typeface="Trebuchet MS"/>
              </a:rPr>
              <a:t>2 Mm</a:t>
            </a:r>
            <a:r>
              <a:rPr lang="fr-FR" sz="1800" baseline="30000">
                <a:solidFill>
                  <a:prstClr val="black"/>
                </a:solidFill>
                <a:latin typeface="Trebuchet MS"/>
              </a:rPr>
              <a:t>3</a:t>
            </a:r>
            <a:r>
              <a:rPr lang="fr-FR" sz="1800">
                <a:solidFill>
                  <a:prstClr val="black"/>
                </a:solidFill>
                <a:latin typeface="Trebuchet MS"/>
              </a:rPr>
              <a:t> récoltés/an, dont 51 % à destination du bois-énergie. </a:t>
            </a:r>
            <a:r>
              <a:rPr lang="fr-FR" sz="1800">
                <a:solidFill>
                  <a:prstClr val="black"/>
                </a:solidFill>
              </a:rPr>
              <a:t>Le bois énergie est une activité induite de l’exploitation de la forêt et de la hiérarchisation des usages.</a:t>
            </a:r>
            <a:endParaRPr/>
          </a:p>
          <a:p>
            <a:pPr marL="171450" indent="-171450">
              <a:buFontTx/>
              <a:buChar char="-"/>
              <a:defRPr/>
            </a:pPr>
            <a:endParaRPr lang="fr-FR" sz="1200">
              <a:solidFill>
                <a:prstClr val="black"/>
              </a:solidFill>
              <a:latin typeface="Trebuchet MS"/>
            </a:endParaRPr>
          </a:p>
          <a:p>
            <a:pPr marL="171450" indent="-171450">
              <a:buFontTx/>
              <a:buChar char="-"/>
              <a:defRPr/>
            </a:pPr>
            <a:endParaRPr lang="fr-FR" sz="1200">
              <a:solidFill>
                <a:prstClr val="black"/>
              </a:solidFill>
              <a:latin typeface="Trebuchet MS"/>
            </a:endParaRPr>
          </a:p>
          <a:p>
            <a:pPr>
              <a:defRPr/>
            </a:pPr>
            <a:r>
              <a:rPr lang="fr-FR" sz="1200">
                <a:solidFill>
                  <a:prstClr val="black"/>
                </a:solidFill>
                <a:latin typeface="Trebuchet MS"/>
              </a:rPr>
              <a:t> </a:t>
            </a:r>
            <a:endParaRPr/>
          </a:p>
          <a:p>
            <a:pPr>
              <a:defRPr/>
            </a:pPr>
            <a:endParaRPr lang="fr-FR" sz="1200">
              <a:solidFill>
                <a:prstClr val="black"/>
              </a:solidFill>
            </a:endParaRPr>
          </a:p>
        </p:txBody>
      </p:sp>
      <p:sp>
        <p:nvSpPr>
          <p:cNvPr id="309405981" name="Flèche droite 11"/>
          <p:cNvSpPr/>
          <p:nvPr/>
        </p:nvSpPr>
        <p:spPr bwMode="auto">
          <a:xfrm rot="19063577">
            <a:off x="9590060" y="2552726"/>
            <a:ext cx="286870" cy="10757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40188684" name="Flèche droite 13"/>
          <p:cNvSpPr/>
          <p:nvPr/>
        </p:nvSpPr>
        <p:spPr bwMode="auto">
          <a:xfrm rot="19063577">
            <a:off x="3627450" y="3061710"/>
            <a:ext cx="286870" cy="10757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750797956" name="Flèche vers le bas 1750797955"/>
          <p:cNvSpPr/>
          <p:nvPr/>
        </p:nvSpPr>
        <p:spPr bwMode="auto">
          <a:xfrm rot="19340041">
            <a:off x="8027642" y="3596675"/>
            <a:ext cx="168136" cy="194596"/>
          </a:xfrm>
          <a:prstGeom prst="downArrow">
            <a:avLst>
              <a:gd name="adj1" fmla="val 50000"/>
              <a:gd name="adj2" fmla="val 501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pic>
        <p:nvPicPr>
          <p:cNvPr id="1516926436" name="Image 1516926435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2902857" y="169784"/>
            <a:ext cx="2057738" cy="5879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" name="ZoneTexte 12"/>
          <p:cNvSpPr txBox="1"/>
          <p:nvPr/>
        </p:nvSpPr>
        <p:spPr bwMode="auto">
          <a:xfrm>
            <a:off x="4960594" y="-3380"/>
            <a:ext cx="7084702" cy="8842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2600" b="1">
                <a:solidFill>
                  <a:prstClr val="black"/>
                </a:solidFill>
                <a:latin typeface="Trebuchet MS"/>
              </a:rPr>
              <a:t>Récolte et débouchés : </a:t>
            </a:r>
          </a:p>
          <a:p>
            <a:pPr algn="ctr">
              <a:defRPr/>
            </a:pPr>
            <a:r>
              <a:rPr lang="fr-FR" sz="2600" b="1">
                <a:solidFill>
                  <a:prstClr val="black"/>
                </a:solidFill>
                <a:latin typeface="Trebuchet MS"/>
              </a:rPr>
              <a:t>les chiffres clés 2023 (en m</a:t>
            </a:r>
            <a:r>
              <a:rPr lang="fr-FR" sz="2600" b="1" baseline="30000">
                <a:solidFill>
                  <a:prstClr val="black"/>
                </a:solidFill>
                <a:latin typeface="Trebuchet MS"/>
              </a:rPr>
              <a:t>3</a:t>
            </a:r>
            <a:r>
              <a:rPr lang="fr-FR" sz="2600" b="1">
                <a:solidFill>
                  <a:prstClr val="black"/>
                </a:solidFill>
                <a:latin typeface="Trebuchet MS"/>
              </a:rPr>
              <a:t>)</a:t>
            </a:r>
            <a:endParaRPr sz="2600"/>
          </a:p>
        </p:txBody>
      </p:sp>
      <p:pic>
        <p:nvPicPr>
          <p:cNvPr id="1031" name="Image 1" descr="Une image contenant texte, capture d’écran, Police, nombre&#10;&#10;Le contenu généré par l’IA peut être incorrect.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407853" y="1445740"/>
            <a:ext cx="4081570" cy="2419079"/>
          </a:xfrm>
          <a:prstGeom prst="rect">
            <a:avLst/>
          </a:prstGeom>
          <a:noFill/>
        </p:spPr>
      </p:pic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5015881" y="2891297"/>
            <a:ext cx="184731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>
                <a:solidFill>
                  <a:prstClr val="black"/>
                </a:solidFill>
                <a:latin typeface="Arial"/>
              </a:rPr>
              <a:t/>
            </a:r>
            <a:br>
              <a:rPr lang="fr-FR">
                <a:solidFill>
                  <a:prstClr val="black"/>
                </a:solidFill>
                <a:latin typeface="Arial"/>
              </a:rPr>
            </a:br>
            <a:endParaRPr lang="fr-FR">
              <a:solidFill>
                <a:prstClr val="black"/>
              </a:solidFill>
              <a:latin typeface="Arial"/>
            </a:endParaRPr>
          </a:p>
        </p:txBody>
      </p:sp>
      <p:sp>
        <p:nvSpPr>
          <p:cNvPr id="3" name="Rectangle : coins arrondis 2"/>
          <p:cNvSpPr/>
          <p:nvPr/>
        </p:nvSpPr>
        <p:spPr bwMode="auto">
          <a:xfrm>
            <a:off x="3517557" y="3214461"/>
            <a:ext cx="530177" cy="179827"/>
          </a:xfrm>
          <a:prstGeom prst="roundRect">
            <a:avLst>
              <a:gd name="adj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6" name="ZoneTexte 5"/>
          <p:cNvSpPr txBox="1"/>
          <p:nvPr/>
        </p:nvSpPr>
        <p:spPr bwMode="auto">
          <a:xfrm>
            <a:off x="158029" y="4372009"/>
            <a:ext cx="4718396" cy="214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sz="1500" b="1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2,1 Mm</a:t>
            </a:r>
            <a:r>
              <a:rPr sz="1500" b="1" i="0" u="none" baseline="30000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3</a:t>
            </a:r>
            <a:r>
              <a:rPr sz="1500" b="1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 </a:t>
            </a:r>
            <a:r>
              <a:rPr sz="1500" b="0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récoltés</a:t>
            </a:r>
            <a:endParaRPr sz="1500" b="0" i="0" u="none">
              <a:solidFill>
                <a:srgbClr val="000000"/>
              </a:solidFill>
              <a:latin typeface="Trebuchet MS"/>
              <a:cs typeface="Trebuchet MS"/>
            </a:endParaRPr>
          </a:p>
          <a:p>
            <a:pPr>
              <a:defRPr/>
            </a:pPr>
            <a:endParaRPr sz="1500">
              <a:latin typeface="Trebuchet MS"/>
              <a:cs typeface="Trebuchet MS"/>
            </a:endParaRPr>
          </a:p>
          <a:p>
            <a:pPr>
              <a:defRPr/>
            </a:pPr>
            <a:r>
              <a:rPr sz="1500" b="0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43 % de la surface forestière et 68 % de la récolte</a:t>
            </a:r>
            <a:endParaRPr/>
          </a:p>
          <a:p>
            <a:pPr>
              <a:defRPr/>
            </a:pPr>
            <a:r>
              <a:rPr sz="1500" b="0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sont certifiées « gestion durable »</a:t>
            </a:r>
            <a:endParaRPr sz="1500" b="0">
              <a:latin typeface="Trebuchet MS"/>
              <a:cs typeface="Trebuchet MS"/>
            </a:endParaRPr>
          </a:p>
          <a:p>
            <a:pPr>
              <a:defRPr/>
            </a:pPr>
            <a:endParaRPr sz="1500" b="0">
              <a:latin typeface="Trebuchet MS"/>
              <a:cs typeface="Trebuchet MS"/>
            </a:endParaRPr>
          </a:p>
          <a:p>
            <a:pPr>
              <a:defRPr/>
            </a:pPr>
            <a:r>
              <a:rPr sz="1500" b="0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Bois énergie = </a:t>
            </a:r>
            <a:endParaRPr sz="1500" b="0" i="0" u="none">
              <a:solidFill>
                <a:srgbClr val="000000"/>
              </a:solidFill>
              <a:latin typeface="Trebuchet MS"/>
              <a:cs typeface="Trebuchet MS"/>
            </a:endParaRPr>
          </a:p>
          <a:p>
            <a:pPr>
              <a:defRPr/>
            </a:pPr>
            <a:r>
              <a:rPr sz="1500" b="0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         •1</a:t>
            </a:r>
            <a:r>
              <a:rPr sz="1500" b="0" i="0" u="none" baseline="30000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er</a:t>
            </a:r>
            <a:r>
              <a:rPr sz="1500" b="0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 débouché de la filière bois depuis 2015</a:t>
            </a:r>
            <a:endParaRPr/>
          </a:p>
          <a:p>
            <a:pPr>
              <a:defRPr/>
            </a:pPr>
            <a:r>
              <a:rPr sz="1500" b="0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          (25 % au  niveau national)</a:t>
            </a:r>
            <a:endParaRPr sz="1500" b="0">
              <a:latin typeface="Trebuchet MS"/>
              <a:cs typeface="Trebuchet MS"/>
            </a:endParaRPr>
          </a:p>
          <a:p>
            <a:pPr>
              <a:defRPr/>
            </a:pPr>
            <a:r>
              <a:rPr sz="1500" b="0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         •1</a:t>
            </a:r>
            <a:r>
              <a:rPr sz="1500" b="0" i="0" u="none" baseline="30000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ère</a:t>
            </a:r>
            <a:r>
              <a:rPr sz="1500" b="0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 filière EnR pour la chaleur renouvelable</a:t>
            </a:r>
            <a:endParaRPr sz="1500" b="0">
              <a:latin typeface="Trebuchet MS"/>
              <a:cs typeface="Trebuchet MS"/>
            </a:endParaRPr>
          </a:p>
        </p:txBody>
      </p:sp>
      <p:sp>
        <p:nvSpPr>
          <p:cNvPr id="9" name="ZoneTexte 8"/>
          <p:cNvSpPr txBox="1"/>
          <p:nvPr/>
        </p:nvSpPr>
        <p:spPr bwMode="auto">
          <a:xfrm>
            <a:off x="407853" y="3864819"/>
            <a:ext cx="358385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900" b="1">
                <a:solidFill>
                  <a:prstClr val="black"/>
                </a:solidFill>
                <a:latin typeface="Trebuchet MS"/>
                <a:ea typeface="Tahoma"/>
                <a:cs typeface="Calibri"/>
              </a:rPr>
              <a:t>Source : Agreste - Enquête Annuelle de Branches - MASA 2023</a:t>
            </a:r>
            <a:endParaRPr lang="fr-FR" sz="900" b="1">
              <a:solidFill>
                <a:prstClr val="black"/>
              </a:solidFill>
              <a:latin typeface="Trebuchet MS"/>
            </a:endParaRPr>
          </a:p>
        </p:txBody>
      </p:sp>
      <p:pic>
        <p:nvPicPr>
          <p:cNvPr id="1760218836" name="Image 1760218835"/>
          <p:cNvPicPr>
            <a:picLocks noChangeAspect="1"/>
          </p:cNvPicPr>
          <p:nvPr/>
        </p:nvPicPr>
        <p:blipFill>
          <a:blip r:embed="rId4"/>
          <a:srcRect t="22970" b="3114"/>
          <a:stretch/>
        </p:blipFill>
        <p:spPr bwMode="auto">
          <a:xfrm>
            <a:off x="4725547" y="1808942"/>
            <a:ext cx="7478615" cy="4342581"/>
          </a:xfrm>
          <a:prstGeom prst="rect">
            <a:avLst/>
          </a:prstGeom>
        </p:spPr>
      </p:pic>
      <p:sp>
        <p:nvSpPr>
          <p:cNvPr id="753977402" name="Rectangle : coins arrondis 2"/>
          <p:cNvSpPr/>
          <p:nvPr/>
        </p:nvSpPr>
        <p:spPr bwMode="auto">
          <a:xfrm>
            <a:off x="2448637" y="3546155"/>
            <a:ext cx="530176" cy="179826"/>
          </a:xfrm>
          <a:prstGeom prst="roundRect">
            <a:avLst>
              <a:gd name="adj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  <a:latin typeface="Trebuchet MS"/>
            </a:endParaRPr>
          </a:p>
        </p:txBody>
      </p:sp>
      <p:pic>
        <p:nvPicPr>
          <p:cNvPr id="1331978432" name="Image 1331978431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2902856" y="169783"/>
            <a:ext cx="2057737" cy="5879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02207231" name="ZoneTexte 12"/>
          <p:cNvSpPr txBox="1"/>
          <p:nvPr/>
        </p:nvSpPr>
        <p:spPr bwMode="auto">
          <a:xfrm>
            <a:off x="4960594" y="64353"/>
            <a:ext cx="7107738" cy="82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2400" b="1">
                <a:solidFill>
                  <a:prstClr val="black"/>
                </a:solidFill>
                <a:latin typeface="Trebuchet MS"/>
              </a:rPr>
              <a:t>La consommation de bois énergie </a:t>
            </a:r>
          </a:p>
          <a:p>
            <a:pPr algn="ctr">
              <a:defRPr/>
            </a:pPr>
            <a:r>
              <a:rPr lang="fr-FR" sz="2400" b="1">
                <a:solidFill>
                  <a:prstClr val="black"/>
                </a:solidFill>
                <a:latin typeface="Trebuchet MS"/>
              </a:rPr>
              <a:t>en Hauts-de-France (2023)</a:t>
            </a:r>
            <a:endParaRPr/>
          </a:p>
        </p:txBody>
      </p:sp>
      <p:sp>
        <p:nvSpPr>
          <p:cNvPr id="1756249781" name="Rectangle 10"/>
          <p:cNvSpPr>
            <a:spLocks noChangeArrowheads="1"/>
          </p:cNvSpPr>
          <p:nvPr/>
        </p:nvSpPr>
        <p:spPr bwMode="auto">
          <a:xfrm>
            <a:off x="5015880" y="2891296"/>
            <a:ext cx="184730" cy="6463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>
                <a:solidFill>
                  <a:prstClr val="black"/>
                </a:solidFill>
                <a:latin typeface="Arial"/>
              </a:rPr>
              <a:t/>
            </a:r>
            <a:br>
              <a:rPr lang="fr-FR">
                <a:solidFill>
                  <a:prstClr val="black"/>
                </a:solidFill>
                <a:latin typeface="Arial"/>
              </a:rPr>
            </a:br>
            <a:endParaRPr lang="fr-FR">
              <a:solidFill>
                <a:prstClr val="black"/>
              </a:solidFill>
              <a:latin typeface="Arial"/>
            </a:endParaRPr>
          </a:p>
        </p:txBody>
      </p:sp>
      <p:sp>
        <p:nvSpPr>
          <p:cNvPr id="702653618" name="ZoneTexte 3"/>
          <p:cNvSpPr txBox="1"/>
          <p:nvPr/>
        </p:nvSpPr>
        <p:spPr bwMode="auto">
          <a:xfrm>
            <a:off x="0" y="1401669"/>
            <a:ext cx="12162003" cy="4450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83979" lvl="2" indent="-283879">
              <a:buFont typeface="Wingdings"/>
              <a:buChar char="Ø"/>
              <a:defRPr/>
            </a:pPr>
            <a:r>
              <a:rPr sz="1800" b="1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Secteur collectif</a:t>
            </a:r>
            <a:r>
              <a:rPr sz="1800" b="0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 (industries, réseaux chaleur, petites chaufferies) : 1,82 Mm</a:t>
            </a:r>
            <a:r>
              <a:rPr sz="1800" b="0" i="0" u="none" baseline="30000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3</a:t>
            </a:r>
            <a:r>
              <a:rPr sz="1800" b="0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/an</a:t>
            </a:r>
            <a:r>
              <a:rPr sz="1600" b="0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 avec divers combustibles : </a:t>
            </a:r>
            <a:endParaRPr/>
          </a:p>
          <a:p>
            <a:pPr>
              <a:defRPr/>
            </a:pPr>
            <a:r>
              <a:rPr sz="1600" b="0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	plaquettes forestières (environ 710 000 m3), connexes de scierie, déchets de bois...</a:t>
            </a:r>
            <a:endParaRPr sz="1800" b="0" i="0" u="none">
              <a:solidFill>
                <a:srgbClr val="000000"/>
              </a:solidFill>
              <a:latin typeface="Trebuchet MS"/>
              <a:ea typeface="Trebuchet MS"/>
              <a:cs typeface="Trebuchet MS"/>
            </a:endParaRPr>
          </a:p>
          <a:p>
            <a:pPr>
              <a:defRPr/>
            </a:pPr>
            <a:endParaRPr/>
          </a:p>
          <a:p>
            <a:pPr>
              <a:defRPr/>
            </a:pPr>
            <a:r>
              <a:rPr sz="1800" b="0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				—&gt; 2/3 sont consommés par le secteur industriel</a:t>
            </a:r>
            <a:endParaRPr/>
          </a:p>
          <a:p>
            <a:pPr>
              <a:defRPr/>
            </a:pPr>
            <a:endParaRPr sz="1800" b="0" i="0" u="none">
              <a:solidFill>
                <a:srgbClr val="000000"/>
              </a:solidFill>
              <a:latin typeface="Trebuchet MS"/>
              <a:ea typeface="Trebuchet MS"/>
              <a:cs typeface="Trebuchet MS"/>
            </a:endParaRPr>
          </a:p>
          <a:p>
            <a:pPr>
              <a:defRPr/>
            </a:pPr>
            <a:endParaRPr sz="1800" b="0" i="0" u="none">
              <a:solidFill>
                <a:srgbClr val="000000"/>
              </a:solidFill>
              <a:latin typeface="Trebuchet MS"/>
              <a:ea typeface="Trebuchet MS"/>
              <a:cs typeface="Trebuchet MS"/>
            </a:endParaRPr>
          </a:p>
          <a:p>
            <a:pPr marL="1083979" lvl="2" indent="-283879">
              <a:buFont typeface="Wingdings"/>
              <a:buChar char="Ø"/>
              <a:defRPr/>
            </a:pPr>
            <a:r>
              <a:rPr sz="1800" b="1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Secteur domestique</a:t>
            </a:r>
            <a:r>
              <a:rPr sz="1800" b="0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 : 2,5 Mm</a:t>
            </a:r>
            <a:r>
              <a:rPr sz="1800" b="0" i="0" u="none" baseline="30000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3</a:t>
            </a:r>
            <a:r>
              <a:rPr sz="1800" b="0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 en Hauts-de-France dont :</a:t>
            </a:r>
            <a:endParaRPr/>
          </a:p>
          <a:p>
            <a:pPr>
              <a:defRPr/>
            </a:pPr>
            <a:r>
              <a:rPr sz="1800" b="0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		- 375 000 m</a:t>
            </a:r>
            <a:r>
              <a:rPr sz="1800" b="0" i="0" u="none" baseline="30000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3</a:t>
            </a:r>
            <a:r>
              <a:rPr sz="1800" b="0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 par des circuits professionnels (dont 50 000 m</a:t>
            </a:r>
            <a:r>
              <a:rPr sz="1800" b="0" i="0" u="none" baseline="30000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3</a:t>
            </a:r>
            <a:r>
              <a:rPr sz="1800" b="0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 sous la marque France Bois Bûche),</a:t>
            </a:r>
            <a:endParaRPr/>
          </a:p>
          <a:p>
            <a:pPr>
              <a:defRPr/>
            </a:pPr>
            <a:r>
              <a:rPr sz="1800" b="0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		-1,4 Mm</a:t>
            </a:r>
            <a:r>
              <a:rPr sz="1800" b="0" i="0" u="none" baseline="30000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3</a:t>
            </a:r>
            <a:r>
              <a:rPr sz="1800" b="0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 de bois bûche hors circuits professionnels</a:t>
            </a:r>
            <a:endParaRPr/>
          </a:p>
          <a:p>
            <a:pPr>
              <a:defRPr/>
            </a:pPr>
            <a:r>
              <a:rPr sz="1800" b="0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		- 725 000 m</a:t>
            </a:r>
            <a:r>
              <a:rPr sz="1800" b="0" i="0" u="none" baseline="30000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3</a:t>
            </a:r>
            <a:r>
              <a:rPr sz="1800" b="0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 hors forêts (bocage, espaces verts, bois	 de rebut…)</a:t>
            </a:r>
            <a:endParaRPr/>
          </a:p>
          <a:p>
            <a:pPr>
              <a:defRPr/>
            </a:pPr>
            <a:endParaRPr sz="1800" b="0" i="0" u="none">
              <a:solidFill>
                <a:srgbClr val="000000"/>
              </a:solidFill>
              <a:latin typeface="Trebuchet MS"/>
              <a:ea typeface="Trebuchet MS"/>
              <a:cs typeface="Trebuchet MS"/>
            </a:endParaRPr>
          </a:p>
          <a:p>
            <a:pPr algn="ctr">
              <a:defRPr/>
            </a:pPr>
            <a:r>
              <a:rPr sz="1800" b="1" i="0" u="none">
                <a:solidFill>
                  <a:srgbClr val="FF0000"/>
                </a:solidFill>
                <a:latin typeface="Trebuchet MS"/>
                <a:ea typeface="Trebuchet MS"/>
                <a:cs typeface="Trebuchet MS"/>
              </a:rPr>
              <a:t>Estimation de la consommation totale : 3,5 Mm</a:t>
            </a:r>
            <a:r>
              <a:rPr sz="1800" b="1" i="0" u="none" baseline="30000">
                <a:solidFill>
                  <a:srgbClr val="FF0000"/>
                </a:solidFill>
                <a:latin typeface="Trebuchet MS"/>
                <a:ea typeface="Trebuchet MS"/>
                <a:cs typeface="Trebuchet MS"/>
              </a:rPr>
              <a:t>3</a:t>
            </a:r>
            <a:endParaRPr/>
          </a:p>
          <a:p>
            <a:pPr>
              <a:defRPr/>
            </a:pPr>
            <a:endParaRPr/>
          </a:p>
          <a:p>
            <a:pPr algn="ctr">
              <a:defRPr/>
            </a:pPr>
            <a:r>
              <a:rPr sz="1800" b="0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Dissonance avec les volumes de récoltes estimés dans l’EAB (2,1 Mm</a:t>
            </a:r>
            <a:r>
              <a:rPr sz="1800" b="0" i="0" u="none" baseline="30000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3) </a:t>
            </a:r>
            <a:r>
              <a:rPr sz="1800" b="0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et par l’IGN (1,9 Mm3) </a:t>
            </a:r>
            <a:endParaRPr/>
          </a:p>
          <a:p>
            <a:pPr algn="ctr">
              <a:defRPr/>
            </a:pPr>
            <a:endParaRPr/>
          </a:p>
          <a:p>
            <a:pPr lvl="1" algn="ctr">
              <a:defRPr/>
            </a:pPr>
            <a:r>
              <a:rPr sz="1800" b="0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Explications possibles : bois hors forêt, importations, autre ? …</a:t>
            </a:r>
            <a:endParaRPr lang="fr-FR" sz="1800">
              <a:solidFill>
                <a:prstClr val="black"/>
              </a:solidFill>
              <a:latin typeface="Trebuchet MS"/>
            </a:endParaRPr>
          </a:p>
        </p:txBody>
      </p:sp>
      <p:sp>
        <p:nvSpPr>
          <p:cNvPr id="445864145" name="ZoneTexte 11"/>
          <p:cNvSpPr txBox="1"/>
          <p:nvPr/>
        </p:nvSpPr>
        <p:spPr bwMode="auto">
          <a:xfrm>
            <a:off x="355561" y="6190194"/>
            <a:ext cx="11344771" cy="4270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100" b="1">
                <a:solidFill>
                  <a:prstClr val="black"/>
                </a:solidFill>
                <a:latin typeface="Trebuchet MS"/>
              </a:rPr>
              <a:t>Sources : </a:t>
            </a:r>
            <a:r>
              <a:rPr lang="fr-FR" sz="1100" b="1">
                <a:solidFill>
                  <a:prstClr val="black"/>
                </a:solidFill>
                <a:latin typeface="Trebuchet MS"/>
                <a:ea typeface="Tahoma"/>
                <a:cs typeface="Calibri"/>
              </a:rPr>
              <a:t>Agreste - Enquête Annuelle de Branches 2023 – MASA, Étude chauffage au bois domestique 2024, </a:t>
            </a:r>
            <a:r>
              <a:rPr lang="fr-FR" sz="1100" b="1">
                <a:solidFill>
                  <a:prstClr val="black"/>
                </a:solidFill>
                <a:latin typeface="Trebuchet MS"/>
              </a:rPr>
              <a:t>bilan ADEME BCIAT 2009-2024, bilan CRE-DREAL, Panorama du bois énergie (Fibois Hauts de France)</a:t>
            </a:r>
            <a:endParaRPr sz="2200"/>
          </a:p>
        </p:txBody>
      </p:sp>
      <p:pic>
        <p:nvPicPr>
          <p:cNvPr id="1094580943" name="Image 1094580942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2902856" y="169783"/>
            <a:ext cx="2057737" cy="5879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7"/>
          <p:cNvSpPr txBox="1"/>
          <p:nvPr/>
        </p:nvSpPr>
        <p:spPr bwMode="auto">
          <a:xfrm>
            <a:off x="4960594" y="15118"/>
            <a:ext cx="7231403" cy="794480"/>
          </a:xfrm>
          <a:prstGeom prst="rect">
            <a:avLst/>
          </a:prstGeo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 fontScale="95000" lnSpcReduction="11000"/>
          </a:bodyPr>
          <a:lstStyle>
            <a:lvl1pPr algn="ctr" defTabSz="914400"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Trebuchet MS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fr-FR" sz="2600" b="1"/>
              <a:t>Actualisation récente </a:t>
            </a:r>
          </a:p>
          <a:p>
            <a:pPr>
              <a:defRPr/>
            </a:pPr>
            <a:r>
              <a:rPr lang="fr-FR" sz="2600" b="1"/>
              <a:t>des données régionales</a:t>
            </a:r>
            <a:endParaRPr sz="2600"/>
          </a:p>
        </p:txBody>
      </p:sp>
      <p:sp>
        <p:nvSpPr>
          <p:cNvPr id="10" name="ZoneTexte 9"/>
          <p:cNvSpPr txBox="1"/>
          <p:nvPr/>
        </p:nvSpPr>
        <p:spPr bwMode="auto">
          <a:xfrm>
            <a:off x="553569" y="1597167"/>
            <a:ext cx="10482690" cy="4404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800" b="0" i="0" u="sng" strike="noStrike">
                <a:latin typeface="Trebuchet MS"/>
              </a:rPr>
              <a:t>Cinq études/enquêtes publiées récemment :</a:t>
            </a:r>
            <a:endParaRPr sz="1800" b="0" i="0" u="none" strike="noStrike">
              <a:latin typeface="Trebuchet MS"/>
            </a:endParaRPr>
          </a:p>
          <a:p>
            <a:pPr>
              <a:defRPr/>
            </a:pPr>
            <a:endParaRPr sz="1800" b="0" i="0" u="none" strike="noStrike">
              <a:latin typeface="Trebuchet MS"/>
            </a:endParaRPr>
          </a:p>
          <a:p>
            <a:pPr marL="285750" indent="-285750">
              <a:buFont typeface="Arial"/>
              <a:buChar char="•"/>
              <a:defRPr/>
            </a:pPr>
            <a:r>
              <a:rPr lang="fr-FR" sz="1800" b="0" i="0" u="none" strike="noStrike">
                <a:latin typeface="Trebuchet MS"/>
              </a:rPr>
              <a:t>« Étude de gisement des déchets de bois dans la filière bois/bois énergie », ADEME, juillet 2024</a:t>
            </a:r>
            <a:endParaRPr sz="1800" b="0" i="0" u="none" strike="noStrike">
              <a:latin typeface="Trebuchet MS"/>
            </a:endParaRPr>
          </a:p>
          <a:p>
            <a:pPr marL="285750" indent="-285750">
              <a:buFont typeface="Arial"/>
              <a:buChar char="•"/>
              <a:defRPr/>
            </a:pPr>
            <a:endParaRPr sz="1800" b="0" i="0" u="none" strike="noStrike">
              <a:latin typeface="Trebuchet MS"/>
            </a:endParaRPr>
          </a:p>
          <a:p>
            <a:pPr marL="285750" indent="-285750">
              <a:buFont typeface="Arial"/>
              <a:buChar char="•"/>
              <a:defRPr/>
            </a:pPr>
            <a:r>
              <a:rPr lang="fr-FR" sz="1800" b="0" i="0" u="none" strike="noStrike">
                <a:latin typeface="Trebuchet MS"/>
              </a:rPr>
              <a:t>« Situation du chauffage domestique au bois en 2022-2023 », ADEME, juin 2024</a:t>
            </a:r>
            <a:endParaRPr sz="1800" b="0" i="0" u="none" strike="noStrike">
              <a:latin typeface="Trebuchet MS"/>
            </a:endParaRPr>
          </a:p>
          <a:p>
            <a:pPr marL="285750" indent="-285750">
              <a:buFont typeface="Arial"/>
              <a:buChar char="•"/>
              <a:defRPr/>
            </a:pPr>
            <a:endParaRPr sz="1800" b="0" i="0" u="none" strike="noStrike">
              <a:latin typeface="Trebuchet MS"/>
            </a:endParaRPr>
          </a:p>
          <a:p>
            <a:pPr marL="285750" indent="-285750">
              <a:buFont typeface="Arial"/>
              <a:buChar char="•"/>
              <a:defRPr/>
            </a:pPr>
            <a:r>
              <a:rPr lang="fr-FR" sz="1800" b="0" i="0" u="none" strike="noStrike">
                <a:latin typeface="Trebuchet MS"/>
              </a:rPr>
              <a:t>« Stocks de bois et de carbone dans les haies bocagères françaises », ADEME, février 2022</a:t>
            </a:r>
            <a:endParaRPr sz="1800"/>
          </a:p>
          <a:p>
            <a:pPr marL="285750" indent="-285750">
              <a:buFont typeface="Arial"/>
              <a:buChar char="•"/>
              <a:defRPr/>
            </a:pPr>
            <a:endParaRPr sz="1800">
              <a:latin typeface="Trebuchet MS"/>
            </a:endParaRPr>
          </a:p>
          <a:p>
            <a:pPr marL="285750" indent="-285750">
              <a:buFont typeface="Arial"/>
              <a:buChar char="•"/>
              <a:defRPr/>
            </a:pPr>
            <a:r>
              <a:rPr lang="fr-FR" sz="1800" b="0" i="0" u="none" strike="noStrike">
                <a:latin typeface="Trebuchet MS"/>
              </a:rPr>
              <a:t>« Projection des disponibilités en bois et des stocks et flux de carbone du secteur forestier français », IGN et FCBA, mai 2024</a:t>
            </a:r>
            <a:endParaRPr sz="1800"/>
          </a:p>
          <a:p>
            <a:pPr marL="285750" indent="-285750">
              <a:buFont typeface="Arial"/>
              <a:buChar char="•"/>
              <a:defRPr/>
            </a:pPr>
            <a:endParaRPr sz="1800" b="0" i="0" u="none" strike="noStrike">
              <a:latin typeface="Trebuchet MS"/>
            </a:endParaRPr>
          </a:p>
          <a:p>
            <a:pPr marL="285750" indent="-285750">
              <a:buFont typeface="Arial"/>
              <a:buChar char="•"/>
              <a:defRPr/>
            </a:pPr>
            <a:r>
              <a:rPr lang="fr-FR" sz="1800">
                <a:latin typeface="Trebuchet MS"/>
              </a:rPr>
              <a:t>Les chiffres annuels de l’Enquête Annuelle de Branche du MASA</a:t>
            </a:r>
            <a:endParaRPr sz="1800">
              <a:latin typeface="Trebuchet MS"/>
            </a:endParaRPr>
          </a:p>
          <a:p>
            <a:pPr marL="285750" indent="-285750">
              <a:buFont typeface="Arial"/>
              <a:buChar char="•"/>
              <a:defRPr/>
            </a:pPr>
            <a:endParaRPr sz="1800" b="1" i="0" u="none" strike="noStrike">
              <a:latin typeface="Trebuchet MS"/>
            </a:endParaRPr>
          </a:p>
          <a:p>
            <a:pPr algn="ctr">
              <a:defRPr/>
            </a:pPr>
            <a:endParaRPr lang="fr-FR" sz="1300" b="1" i="0" u="none" strike="noStrike">
              <a:latin typeface="Trebuchet MS"/>
            </a:endParaRPr>
          </a:p>
          <a:p>
            <a:pPr algn="ctr">
              <a:defRPr/>
            </a:pPr>
            <a:endParaRPr lang="fr-FR" sz="1800" b="1" i="0" u="none" strike="noStrike">
              <a:latin typeface="Trebuchet MS"/>
            </a:endParaRPr>
          </a:p>
          <a:p>
            <a:pPr algn="ctr">
              <a:defRPr/>
            </a:pPr>
            <a:r>
              <a:rPr lang="fr-FR" sz="1800" b="1" i="0" u="none" strike="noStrike">
                <a:latin typeface="Trebuchet MS"/>
              </a:rPr>
              <a:t>Contribution aux travaux du GT biomasse,</a:t>
            </a:r>
            <a:r>
              <a:rPr lang="fr-FR" sz="1800" b="1">
                <a:latin typeface="Trebuchet MS"/>
              </a:rPr>
              <a:t> </a:t>
            </a:r>
            <a:r>
              <a:rPr lang="fr-FR" sz="1800" b="1" i="0" u="none" strike="noStrike">
                <a:latin typeface="Trebuchet MS"/>
              </a:rPr>
              <a:t>dans le cadre du Comité Régional de l’Énergie</a:t>
            </a:r>
            <a:endParaRPr/>
          </a:p>
        </p:txBody>
      </p:sp>
      <p:pic>
        <p:nvPicPr>
          <p:cNvPr id="1698510766" name="Image 1698510765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2902856" y="169783"/>
            <a:ext cx="2057737" cy="5879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" name="ZoneTexte 12"/>
          <p:cNvSpPr txBox="1"/>
          <p:nvPr/>
        </p:nvSpPr>
        <p:spPr bwMode="auto">
          <a:xfrm>
            <a:off x="4975061" y="18593"/>
            <a:ext cx="7169958" cy="8842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2600" b="1">
                <a:solidFill>
                  <a:prstClr val="black"/>
                </a:solidFill>
                <a:latin typeface="Trebuchet MS"/>
              </a:rPr>
              <a:t>Les principaux enseignements </a:t>
            </a:r>
          </a:p>
          <a:p>
            <a:pPr algn="ctr">
              <a:defRPr/>
            </a:pPr>
            <a:r>
              <a:rPr lang="fr-FR" sz="2600" b="1">
                <a:solidFill>
                  <a:prstClr val="black"/>
                </a:solidFill>
                <a:latin typeface="Trebuchet MS"/>
              </a:rPr>
              <a:t>de l’étude IGN/FCBA </a:t>
            </a:r>
            <a:endParaRPr sz="2600"/>
          </a:p>
        </p:txBody>
      </p:sp>
      <p:sp>
        <p:nvSpPr>
          <p:cNvPr id="4" name="ZoneTexte 3"/>
          <p:cNvSpPr txBox="1"/>
          <p:nvPr/>
        </p:nvSpPr>
        <p:spPr bwMode="auto">
          <a:xfrm>
            <a:off x="409761" y="5102610"/>
            <a:ext cx="11386441" cy="1359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fr-FR" sz="1600">
                <a:solidFill>
                  <a:prstClr val="black"/>
                </a:solidFill>
                <a:latin typeface="+mj-lt"/>
              </a:rPr>
              <a:t>Les projections : </a:t>
            </a:r>
            <a:endParaRPr sz="1600"/>
          </a:p>
          <a:p>
            <a:pPr marL="171450" indent="-171450">
              <a:lnSpc>
                <a:spcPct val="130000"/>
              </a:lnSpc>
              <a:buFont typeface="Wingdings"/>
              <a:buChar char="à"/>
              <a:defRPr/>
            </a:pPr>
            <a:r>
              <a:rPr lang="fr-FR" sz="1600">
                <a:solidFill>
                  <a:prstClr val="black"/>
                </a:solidFill>
              </a:rPr>
              <a:t> Quelque soit le scénario, baisse de l’accroissement naturel et augmentation de la mortalité </a:t>
            </a:r>
            <a:endParaRPr sz="1600">
              <a:solidFill>
                <a:prstClr val="black"/>
              </a:solidFill>
              <a:latin typeface="+mj-lt"/>
            </a:endParaRPr>
          </a:p>
          <a:p>
            <a:pPr marL="171450" indent="-171450">
              <a:lnSpc>
                <a:spcPct val="130000"/>
              </a:lnSpc>
              <a:buFont typeface="Wingdings"/>
              <a:buChar char="à"/>
              <a:defRPr/>
            </a:pPr>
            <a:r>
              <a:rPr lang="fr-FR" sz="1600">
                <a:solidFill>
                  <a:prstClr val="black"/>
                </a:solidFill>
              </a:rPr>
              <a:t> Un niveau moyen de récolte annuelle qui est amené à diminuer </a:t>
            </a:r>
            <a:r>
              <a:rPr lang="fr-FR" sz="1600"/>
              <a:t>sur les périodes considérées (2020-2035 et 2035-2050)</a:t>
            </a:r>
            <a:endParaRPr sz="1600"/>
          </a:p>
          <a:p>
            <a:pPr marL="171450" lvl="0" indent="-171450">
              <a:lnSpc>
                <a:spcPct val="130000"/>
              </a:lnSpc>
              <a:buFont typeface="Wingdings"/>
              <a:buChar char="à"/>
              <a:defRPr/>
            </a:pPr>
            <a:r>
              <a:rPr lang="fr-FR" sz="1600">
                <a:solidFill>
                  <a:prstClr val="black"/>
                </a:solidFill>
                <a:latin typeface="+mj-lt"/>
              </a:rPr>
              <a:t> Une disponibilité annuelle moyenne estimée entre 1,6 et 2 Mm</a:t>
            </a:r>
            <a:r>
              <a:rPr lang="fr-FR" sz="1600" baseline="30000">
                <a:solidFill>
                  <a:prstClr val="black"/>
                </a:solidFill>
                <a:latin typeface="+mj-lt"/>
              </a:rPr>
              <a:t>3</a:t>
            </a:r>
            <a:r>
              <a:rPr lang="fr-FR" sz="1600">
                <a:solidFill>
                  <a:prstClr val="black"/>
                </a:solidFill>
                <a:latin typeface="+mj-lt"/>
              </a:rPr>
              <a:t>, pour des débouchés déjà existants</a:t>
            </a:r>
            <a:endParaRPr sz="1600"/>
          </a:p>
        </p:txBody>
      </p:sp>
      <p:sp>
        <p:nvSpPr>
          <p:cNvPr id="92226333" name="ZoneTexte 2"/>
          <p:cNvSpPr txBox="1"/>
          <p:nvPr/>
        </p:nvSpPr>
        <p:spPr bwMode="auto">
          <a:xfrm>
            <a:off x="236467" y="1493411"/>
            <a:ext cx="5016995" cy="3520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500" b="0" i="0" u="sng" strike="noStrike">
                <a:latin typeface="Trebuchet MS"/>
              </a:rPr>
              <a:t>L’étude IGN/FCBA : </a:t>
            </a:r>
            <a:endParaRPr sz="1500"/>
          </a:p>
          <a:p>
            <a:pPr>
              <a:defRPr/>
            </a:pPr>
            <a:endParaRPr sz="1500" b="0" i="0" u="none" strike="noStrike">
              <a:latin typeface="Trebuchet MS"/>
            </a:endParaRPr>
          </a:p>
          <a:p>
            <a:pPr marL="285750" indent="-285750">
              <a:buFont typeface="Arial"/>
              <a:buChar char="•"/>
              <a:defRPr/>
            </a:pPr>
            <a:r>
              <a:rPr lang="fr-FR" sz="1500" b="0" i="0" u="none" strike="noStrike">
                <a:latin typeface="Trebuchet MS"/>
              </a:rPr>
              <a:t>Projections en 2030 et 2050</a:t>
            </a:r>
            <a:endParaRPr sz="1500"/>
          </a:p>
          <a:p>
            <a:pPr marL="285750" indent="-285750">
              <a:buFont typeface="Arial"/>
              <a:buChar char="•"/>
              <a:defRPr/>
            </a:pPr>
            <a:r>
              <a:rPr lang="fr-FR" sz="1500" b="0" i="0" u="none" strike="noStrike">
                <a:latin typeface="Trebuchet MS"/>
              </a:rPr>
              <a:t>Forêt publique et forêt privée</a:t>
            </a:r>
            <a:endParaRPr sz="1500" b="0" i="0" u="none" strike="noStrike">
              <a:latin typeface="Trebuchet MS"/>
            </a:endParaRPr>
          </a:p>
          <a:p>
            <a:pPr marL="285750" indent="-285750">
              <a:buFont typeface="Arial"/>
              <a:buChar char="•"/>
              <a:defRPr/>
            </a:pPr>
            <a:r>
              <a:rPr lang="fr-FR" sz="1500">
                <a:latin typeface="Trebuchet MS"/>
              </a:rPr>
              <a:t>Concerne </a:t>
            </a:r>
            <a:r>
              <a:rPr lang="fr-FR" sz="1500" b="0" i="0" u="sng" strike="noStrike">
                <a:latin typeface="Trebuchet MS"/>
              </a:rPr>
              <a:t>tous les usages du bois</a:t>
            </a:r>
            <a:r>
              <a:rPr lang="fr-FR" sz="1500" b="0" i="0" u="none" strike="noStrike">
                <a:latin typeface="Trebuchet MS"/>
              </a:rPr>
              <a:t> : bois d’œuvre,</a:t>
            </a:r>
            <a:endParaRPr/>
          </a:p>
          <a:p>
            <a:pPr>
              <a:defRPr/>
            </a:pPr>
            <a:r>
              <a:rPr lang="fr-FR" sz="1500" b="0" i="0" u="none" strike="noStrike">
                <a:latin typeface="Trebuchet MS"/>
              </a:rPr>
              <a:t>bois d’industrie, bois énergie</a:t>
            </a:r>
            <a:endParaRPr/>
          </a:p>
          <a:p>
            <a:pPr>
              <a:defRPr/>
            </a:pPr>
            <a:endParaRPr sz="1500" b="0" i="0" u="none" strike="noStrike">
              <a:latin typeface="Trebuchet MS"/>
            </a:endParaRPr>
          </a:p>
          <a:p>
            <a:pPr marL="285750" indent="-285750">
              <a:buFont typeface="Arial"/>
              <a:buChar char="•"/>
              <a:defRPr/>
            </a:pPr>
            <a:r>
              <a:rPr lang="fr-FR" sz="1500" b="0" i="0" u="none" strike="noStrike">
                <a:latin typeface="Trebuchet MS"/>
              </a:rPr>
              <a:t>S’appuie sur </a:t>
            </a:r>
            <a:r>
              <a:rPr lang="fr-FR" sz="1500" b="0" i="0" u="sng" strike="noStrike">
                <a:latin typeface="Trebuchet MS"/>
              </a:rPr>
              <a:t>3 critères de modélisation </a:t>
            </a:r>
            <a:r>
              <a:rPr lang="fr-FR" sz="1500" b="0" i="0" u="none" strike="noStrike">
                <a:latin typeface="Trebuchet MS"/>
              </a:rPr>
              <a:t>: </a:t>
            </a:r>
            <a:endParaRPr/>
          </a:p>
          <a:p>
            <a:pPr marL="650886" lvl="1" indent="-250835">
              <a:buFont typeface="Courier New"/>
              <a:buChar char="o"/>
              <a:defRPr/>
            </a:pPr>
            <a:r>
              <a:rPr lang="fr-FR" sz="1500" b="0" i="0" u="none" strike="noStrike">
                <a:latin typeface="Trebuchet MS"/>
              </a:rPr>
              <a:t>climatiques (C), </a:t>
            </a:r>
            <a:endParaRPr/>
          </a:p>
          <a:p>
            <a:pPr marL="650886" lvl="1" indent="-250835">
              <a:buFont typeface="Courier New"/>
              <a:buChar char="o"/>
              <a:defRPr/>
            </a:pPr>
            <a:r>
              <a:rPr lang="fr-FR" sz="1500" b="0" i="0" u="none" strike="noStrike" cap="none" spc="0">
                <a:solidFill>
                  <a:schemeClr val="tx1"/>
                </a:solidFill>
                <a:latin typeface="Trebuchet MS"/>
                <a:ea typeface="Trebuchet MS"/>
                <a:cs typeface="Trebuchet MS"/>
              </a:rPr>
              <a:t>renouvellement des peuplements</a:t>
            </a:r>
            <a:r>
              <a:rPr lang="fr-FR" sz="1500" b="0" i="0" u="none" strike="noStrike">
                <a:latin typeface="Trebuchet MS"/>
              </a:rPr>
              <a:t> (R), </a:t>
            </a:r>
            <a:endParaRPr/>
          </a:p>
          <a:p>
            <a:pPr marL="650886" lvl="1" indent="-250835">
              <a:buFont typeface="Courier New"/>
              <a:buChar char="o"/>
              <a:defRPr/>
            </a:pPr>
            <a:r>
              <a:rPr lang="fr-FR" sz="1500" b="0" i="0" u="none" strike="noStrike">
                <a:latin typeface="Trebuchet MS"/>
              </a:rPr>
              <a:t>gestion sylvicole (A = taux de prélèvement ou</a:t>
            </a:r>
            <a:endParaRPr/>
          </a:p>
          <a:p>
            <a:pPr lvl="1">
              <a:defRPr/>
            </a:pPr>
            <a:r>
              <a:rPr lang="fr-FR" sz="1500" b="0" i="0" u="none" strike="noStrike">
                <a:latin typeface="Trebuchet MS"/>
              </a:rPr>
              <a:t>B = volume de récolte)</a:t>
            </a:r>
            <a:endParaRPr/>
          </a:p>
          <a:p>
            <a:pPr marL="285750" indent="-285750">
              <a:buFont typeface="Arial"/>
              <a:buChar char="•"/>
              <a:defRPr/>
            </a:pPr>
            <a:endParaRPr sz="1500">
              <a:latin typeface="Trebuchet MS"/>
            </a:endParaRPr>
          </a:p>
          <a:p>
            <a:pPr marL="285750" indent="-285750">
              <a:buFont typeface="Arial"/>
              <a:buChar char="•"/>
              <a:defRPr/>
            </a:pPr>
            <a:r>
              <a:rPr lang="fr-FR" sz="1500" b="0" i="0" u="sng" strike="noStrike">
                <a:latin typeface="Trebuchet MS"/>
              </a:rPr>
              <a:t>3 scénarios</a:t>
            </a:r>
            <a:r>
              <a:rPr lang="fr-FR" sz="1500" b="0" i="0" u="none" strike="noStrike">
                <a:latin typeface="Trebuchet MS"/>
              </a:rPr>
              <a:t> proposés </a:t>
            </a:r>
            <a:r>
              <a:rPr lang="fr-FR" sz="1500" b="0" i="0" u="sng" strike="noStrike">
                <a:latin typeface="Trebuchet MS"/>
              </a:rPr>
              <a:t>en Hauts-de-France,</a:t>
            </a:r>
            <a:r>
              <a:rPr lang="fr-FR" sz="1500" b="0" i="0" u="none" strike="noStrike">
                <a:latin typeface="Trebuchet MS"/>
              </a:rPr>
              <a:t> </a:t>
            </a:r>
            <a:endParaRPr/>
          </a:p>
          <a:p>
            <a:pPr>
              <a:defRPr/>
            </a:pPr>
            <a:r>
              <a:rPr lang="fr-FR" sz="1500" b="0" i="0" u="none" strike="noStrike">
                <a:latin typeface="Trebuchet MS"/>
              </a:rPr>
              <a:t>	sur les 36 scéna</a:t>
            </a:r>
            <a:r>
              <a:rPr lang="fr-FR" sz="1500">
                <a:latin typeface="Trebuchet MS"/>
              </a:rPr>
              <a:t>rios modélisés</a:t>
            </a:r>
            <a:endParaRPr/>
          </a:p>
        </p:txBody>
      </p:sp>
      <p:sp>
        <p:nvSpPr>
          <p:cNvPr id="8" name="ZoneTexte 7"/>
          <p:cNvSpPr txBox="1"/>
          <p:nvPr/>
        </p:nvSpPr>
        <p:spPr bwMode="auto">
          <a:xfrm>
            <a:off x="10170604" y="5102610"/>
            <a:ext cx="1805333" cy="244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000" b="1" i="0" u="none" strike="noStrike" cap="none" spc="0">
                <a:ln>
                  <a:noFill/>
                </a:ln>
                <a:solidFill>
                  <a:prstClr val="black"/>
                </a:solidFill>
                <a:latin typeface="Calibri"/>
                <a:ea typeface="Tahoma"/>
                <a:cs typeface="Calibri"/>
              </a:rPr>
              <a:t>Source Étude IFN/IGN - 2024</a:t>
            </a:r>
            <a:endParaRPr lang="fr-FR" sz="1000"/>
          </a:p>
        </p:txBody>
      </p:sp>
      <p:pic>
        <p:nvPicPr>
          <p:cNvPr id="84341372" name="Image 84341371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4975062" y="1197360"/>
            <a:ext cx="7000875" cy="3905249"/>
          </a:xfrm>
          <a:prstGeom prst="rect">
            <a:avLst/>
          </a:prstGeom>
        </p:spPr>
      </p:pic>
      <p:sp>
        <p:nvSpPr>
          <p:cNvPr id="773790458" name="Rectangle : coins arrondis 2"/>
          <p:cNvSpPr/>
          <p:nvPr/>
        </p:nvSpPr>
        <p:spPr bwMode="auto">
          <a:xfrm>
            <a:off x="6437560" y="4422510"/>
            <a:ext cx="2776188" cy="323067"/>
          </a:xfrm>
          <a:prstGeom prst="roundRect">
            <a:avLst>
              <a:gd name="adj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1694562291" name="Rectangle : coins arrondis 2"/>
          <p:cNvSpPr/>
          <p:nvPr/>
        </p:nvSpPr>
        <p:spPr bwMode="auto">
          <a:xfrm>
            <a:off x="9199748" y="4422510"/>
            <a:ext cx="2776188" cy="323067"/>
          </a:xfrm>
          <a:prstGeom prst="roundRect">
            <a:avLst>
              <a:gd name="adj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  <a:latin typeface="Trebuchet MS"/>
            </a:endParaRPr>
          </a:p>
        </p:txBody>
      </p:sp>
      <p:pic>
        <p:nvPicPr>
          <p:cNvPr id="1890258430" name="Image 1890258429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2902856" y="169783"/>
            <a:ext cx="2057737" cy="5879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" name="ZoneTexte 12"/>
          <p:cNvSpPr txBox="1"/>
          <p:nvPr/>
        </p:nvSpPr>
        <p:spPr bwMode="auto">
          <a:xfrm>
            <a:off x="4960594" y="-35327"/>
            <a:ext cx="6903113" cy="8842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2600" b="1">
                <a:solidFill>
                  <a:prstClr val="black"/>
                </a:solidFill>
                <a:latin typeface="Trebuchet MS"/>
              </a:rPr>
              <a:t>Les principaux enjeux </a:t>
            </a:r>
          </a:p>
          <a:p>
            <a:pPr algn="ctr">
              <a:defRPr/>
            </a:pPr>
            <a:r>
              <a:rPr lang="fr-FR" sz="2600" b="1">
                <a:solidFill>
                  <a:prstClr val="black"/>
                </a:solidFill>
                <a:latin typeface="Trebuchet MS"/>
              </a:rPr>
              <a:t>pour la ressource forestière</a:t>
            </a:r>
            <a:endParaRPr sz="2600"/>
          </a:p>
        </p:txBody>
      </p:sp>
      <p:sp>
        <p:nvSpPr>
          <p:cNvPr id="4" name="Espace réservé du contenu 5"/>
          <p:cNvSpPr txBox="1"/>
          <p:nvPr/>
        </p:nvSpPr>
        <p:spPr bwMode="auto">
          <a:xfrm>
            <a:off x="256863" y="1638642"/>
            <a:ext cx="11679654" cy="4891465"/>
          </a:xfrm>
        </p:spPr>
        <p:txBody>
          <a:bodyPr>
            <a:noAutofit/>
          </a:bodyPr>
          <a:lstStyle>
            <a:lvl1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Font typeface="+mj-lt"/>
              <a:buNone/>
              <a:defRPr sz="12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9081" indent="0" algn="l" defTabSz="91440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Font typeface="+mj-lt"/>
              <a:buNone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spcBef>
                <a:spcPts val="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spcBef>
                <a:spcPts val="0"/>
              </a:spcBef>
              <a:buFont typeface="Arial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spcBef>
                <a:spcPts val="0"/>
              </a:spcBef>
              <a:buFont typeface="Arial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0835" indent="-250835">
              <a:buFont typeface="Arial"/>
              <a:buChar char="•"/>
              <a:defRPr/>
            </a:pPr>
            <a:r>
              <a:rPr sz="1500" b="1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Poursuivre le développement/renouvellement </a:t>
            </a:r>
            <a:r>
              <a:rPr sz="1500" b="0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de la surface forestière</a:t>
            </a:r>
          </a:p>
          <a:p>
            <a:pPr marL="250835" indent="-250835">
              <a:buFont typeface="Arial"/>
              <a:buChar char="•"/>
              <a:defRPr/>
            </a:pPr>
            <a:r>
              <a:rPr sz="1500" b="1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Préserver les fonctions écosystémiques </a:t>
            </a:r>
            <a:r>
              <a:rPr sz="1500" b="0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de la forêt</a:t>
            </a:r>
            <a:endParaRPr/>
          </a:p>
          <a:p>
            <a:pPr lvl="1">
              <a:defRPr/>
            </a:pPr>
            <a:r>
              <a:rPr sz="1500" b="0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		Puits de carbone, biodiversité, fonctions hydriques, sols, économiques, patrimoniales, activités de loisirs…</a:t>
            </a:r>
            <a:endParaRPr/>
          </a:p>
          <a:p>
            <a:pPr marL="250835" indent="-250835">
              <a:buFont typeface="Arial"/>
              <a:buChar char="•"/>
              <a:defRPr/>
            </a:pPr>
            <a:r>
              <a:rPr sz="1500" b="1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Anticiper les effets du changement climatique, </a:t>
            </a:r>
            <a:r>
              <a:rPr sz="1500" b="0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l’évolution de la mortalité, l’augmentation des essences dépérissantes :	</a:t>
            </a:r>
            <a:endParaRPr/>
          </a:p>
          <a:p>
            <a:pPr>
              <a:defRPr/>
            </a:pPr>
            <a:r>
              <a:rPr sz="1500" b="0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		Quelle approche adopter en termes de mobilisation/exploitation (notamment accès), main d’œuvre (entreprises 		de travauxforestiers),débouchés… ?</a:t>
            </a:r>
            <a:endParaRPr/>
          </a:p>
          <a:p>
            <a:pPr marL="250835" indent="-250835">
              <a:buFont typeface="Arial"/>
              <a:buChar char="•"/>
              <a:defRPr/>
            </a:pPr>
            <a:r>
              <a:rPr sz="1500" b="1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Améliorer les connaissances </a:t>
            </a:r>
            <a:r>
              <a:rPr sz="1500" b="0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pour disposer d’une vision « réaliste » sur l’accessibilité aux ressources</a:t>
            </a:r>
          </a:p>
          <a:p>
            <a:pPr>
              <a:defRPr/>
            </a:pPr>
            <a:r>
              <a:rPr sz="1500" b="0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		Evolution de la mortalité selon les essences (cf. Chalfrax) + besoins en MFR</a:t>
            </a:r>
            <a:endParaRPr/>
          </a:p>
          <a:p>
            <a:pPr marL="250835" indent="-250835">
              <a:buFont typeface="Arial"/>
              <a:buChar char="•"/>
              <a:defRPr/>
            </a:pPr>
            <a:r>
              <a:rPr sz="1500" b="0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Mieux appréhender les projections de récolte par une </a:t>
            </a:r>
            <a:r>
              <a:rPr sz="1500" b="1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analyse des plans de gestion</a:t>
            </a:r>
            <a:r>
              <a:rPr sz="1500" b="0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 de la forêt (publique et privée </a:t>
            </a:r>
            <a:r>
              <a:rPr sz="1500" b="0" i="0" u="sng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&gt;</a:t>
            </a:r>
            <a:r>
              <a:rPr sz="1500" b="0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 20ha)</a:t>
            </a:r>
            <a:endParaRPr/>
          </a:p>
          <a:p>
            <a:pPr marL="250835" indent="-250835">
              <a:buFont typeface="Arial"/>
              <a:buChar char="•"/>
              <a:defRPr/>
            </a:pPr>
            <a:r>
              <a:rPr sz="1500" b="1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Qualifier la ressource bois bûches, </a:t>
            </a:r>
            <a:r>
              <a:rPr sz="1500" b="0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issue du marché « gris »</a:t>
            </a:r>
            <a:endParaRPr/>
          </a:p>
          <a:p>
            <a:pPr marL="250835" indent="-250835">
              <a:buFont typeface="Arial"/>
              <a:buChar char="•"/>
              <a:defRPr/>
            </a:pPr>
            <a:r>
              <a:rPr sz="1500" b="1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Suivre </a:t>
            </a:r>
            <a:r>
              <a:rPr sz="1500" b="0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l’évolution de l’offre et la demande (cellule biomasse régionale)</a:t>
            </a:r>
            <a:endParaRPr/>
          </a:p>
          <a:p>
            <a:pPr marL="250835" indent="-250835">
              <a:buFont typeface="Arial"/>
              <a:buChar char="•"/>
              <a:defRPr/>
            </a:pPr>
            <a:r>
              <a:rPr sz="1500" b="1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Programmer des échanges thématiques sur les sujets à enjeux</a:t>
            </a:r>
          </a:p>
          <a:p>
            <a:pPr marL="2520167" lvl="6" indent="-250835">
              <a:buFont typeface="Arial"/>
              <a:buChar char="–"/>
              <a:defRPr/>
            </a:pPr>
            <a:r>
              <a:rPr sz="1500" b="0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La Commission Régionale de la forêt et du Bois</a:t>
            </a:r>
            <a:endParaRPr/>
          </a:p>
          <a:p>
            <a:pPr marL="2520167" lvl="6" indent="-250835">
              <a:buFont typeface="Arial"/>
              <a:buChar char="–"/>
              <a:defRPr/>
            </a:pPr>
            <a:r>
              <a:rPr sz="1500" b="0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La cellule biomasse régionale</a:t>
            </a:r>
          </a:p>
          <a:p>
            <a:pPr marL="2520167" lvl="6" indent="-250835">
              <a:buFont typeface="Arial"/>
              <a:buChar char="–"/>
              <a:defRPr/>
            </a:pPr>
            <a:r>
              <a:rPr sz="1500" b="0" i="0" u="none">
                <a:solidFill>
                  <a:srgbClr val="000000"/>
                </a:solidFill>
                <a:latin typeface="Trebuchet MS"/>
                <a:ea typeface="Trebuchet MS"/>
                <a:cs typeface="Trebuchet MS"/>
              </a:rPr>
              <a:t>Le Master Plan de la filière forêt bois</a:t>
            </a:r>
            <a:endParaRPr sz="1500" b="0"/>
          </a:p>
        </p:txBody>
      </p:sp>
      <p:pic>
        <p:nvPicPr>
          <p:cNvPr id="215373038" name="Image 215373037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2902856" y="169783"/>
            <a:ext cx="2057737" cy="5879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 bwMode="auto">
          <a:xfrm>
            <a:off x="1410910" y="5865788"/>
            <a:ext cx="9258460" cy="640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1800" b="1" u="none">
                <a:solidFill>
                  <a:srgbClr val="FF0000"/>
                </a:solidFill>
                <a:latin typeface="Trebuchet MS"/>
              </a:rPr>
              <a:t>En théorie </a:t>
            </a:r>
            <a:r>
              <a:rPr lang="fr-FR" sz="1800" b="1" u="none">
                <a:latin typeface="Trebuchet MS"/>
              </a:rPr>
              <a:t>et sous conditions de développement des filières concernées</a:t>
            </a:r>
            <a:r>
              <a:rPr lang="fr-FR" sz="1800" b="1">
                <a:latin typeface="Trebuchet MS"/>
              </a:rPr>
              <a:t>,</a:t>
            </a:r>
            <a:endParaRPr sz="1800" b="1">
              <a:latin typeface="Trebuchet MS"/>
            </a:endParaRPr>
          </a:p>
          <a:p>
            <a:pPr algn="ctr">
              <a:defRPr/>
            </a:pPr>
            <a:r>
              <a:rPr lang="fr-FR" sz="1800" b="1">
                <a:solidFill>
                  <a:prstClr val="black"/>
                </a:solidFill>
                <a:latin typeface="Trebuchet MS"/>
              </a:rPr>
              <a:t>environ </a:t>
            </a:r>
            <a:r>
              <a:rPr lang="fr-FR" sz="1800" b="1">
                <a:solidFill>
                  <a:srgbClr val="FF0000"/>
                </a:solidFill>
                <a:latin typeface="Trebuchet MS"/>
              </a:rPr>
              <a:t>250 000 t/an de bois « accessible </a:t>
            </a:r>
            <a:r>
              <a:rPr lang="fr-FR" sz="1800" b="1">
                <a:solidFill>
                  <a:prstClr val="black"/>
                </a:solidFill>
                <a:latin typeface="Trebuchet MS"/>
              </a:rPr>
              <a:t>» à horizon 2035-2050</a:t>
            </a:r>
            <a:r>
              <a:rPr lang="fr-FR" sz="1600" b="1">
                <a:solidFill>
                  <a:prstClr val="black"/>
                </a:solidFill>
                <a:latin typeface="Trebuchet MS"/>
              </a:rPr>
              <a:t> </a:t>
            </a:r>
            <a:endParaRPr sz="1600"/>
          </a:p>
        </p:txBody>
      </p:sp>
      <p:sp>
        <p:nvSpPr>
          <p:cNvPr id="11" name="ZoneTexte 10"/>
          <p:cNvSpPr txBox="1"/>
          <p:nvPr/>
        </p:nvSpPr>
        <p:spPr bwMode="auto">
          <a:xfrm>
            <a:off x="5126904" y="-7617"/>
            <a:ext cx="6882437" cy="8842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2600" b="1">
                <a:solidFill>
                  <a:prstClr val="black"/>
                </a:solidFill>
                <a:latin typeface="Trebuchet MS"/>
              </a:rPr>
              <a:t>Quelles autres ressources ligneuses </a:t>
            </a:r>
          </a:p>
          <a:p>
            <a:pPr algn="ctr">
              <a:defRPr/>
            </a:pPr>
            <a:r>
              <a:rPr lang="fr-FR" sz="2600" b="1">
                <a:solidFill>
                  <a:prstClr val="black"/>
                </a:solidFill>
                <a:latin typeface="Trebuchet MS"/>
              </a:rPr>
              <a:t>en région ? </a:t>
            </a:r>
            <a:endParaRPr sz="2600"/>
          </a:p>
        </p:txBody>
      </p:sp>
      <p:sp>
        <p:nvSpPr>
          <p:cNvPr id="26" name="ZoneTexte 25"/>
          <p:cNvSpPr txBox="1"/>
          <p:nvPr/>
        </p:nvSpPr>
        <p:spPr bwMode="auto">
          <a:xfrm>
            <a:off x="424877" y="1490379"/>
            <a:ext cx="11684000" cy="42370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61850" marR="0" lvl="0" indent="-261850" algn="l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lang="fr-FR" sz="1600" b="0" u="none">
                <a:solidFill>
                  <a:prstClr val="black"/>
                </a:solidFill>
                <a:latin typeface="Trebuchet MS"/>
              </a:rPr>
              <a:t>Ressources « c</a:t>
            </a:r>
            <a:r>
              <a:rPr lang="fr-FR" sz="1600" b="0" i="0" u="none" strike="noStrike" cap="none" spc="0">
                <a:ln>
                  <a:noFill/>
                </a:ln>
                <a:solidFill>
                  <a:prstClr val="black"/>
                </a:solidFill>
                <a:latin typeface="Trebuchet MS"/>
                <a:ea typeface="+mn-ea"/>
                <a:cs typeface="+mn-cs"/>
              </a:rPr>
              <a:t>onnexes de l’industrie du bois » : 	</a:t>
            </a:r>
            <a:r>
              <a:rPr lang="fr-FR" sz="1600" b="0" i="0" u="none" strike="noStrike" cap="none" spc="0">
                <a:ln>
                  <a:noFill/>
                </a:ln>
                <a:solidFill>
                  <a:srgbClr val="FF0000"/>
                </a:solidFill>
                <a:latin typeface="Trebuchet MS"/>
                <a:ea typeface="+mn-ea"/>
                <a:cs typeface="+mn-cs"/>
              </a:rPr>
              <a:t>&lt; 20 000 t/an</a:t>
            </a:r>
            <a:endParaRPr sz="1400" b="0" i="0" u="none" strike="noStrike" cap="none" spc="0">
              <a:ln>
                <a:noFill/>
              </a:ln>
              <a:solidFill>
                <a:prstClr val="black"/>
              </a:solidFill>
              <a:latin typeface="Trebuchet MS"/>
              <a:ea typeface="Arial"/>
              <a:cs typeface="Arial"/>
            </a:endParaRPr>
          </a:p>
          <a:p>
            <a:pPr lvl="0" algn="l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0" i="0" u="none" strike="noStrike" cap="none" spc="0">
                <a:ln>
                  <a:noFill/>
                </a:ln>
                <a:solidFill>
                  <a:prstClr val="black"/>
                </a:solidFill>
                <a:latin typeface="Trebuchet MS"/>
                <a:ea typeface="Arial"/>
                <a:cs typeface="Arial"/>
              </a:rPr>
              <a:t>	Affiner l’enquête pour une meilleure exhaustivité des chiffres</a:t>
            </a:r>
            <a:endParaRPr sz="1600" b="0" u="none"/>
          </a:p>
          <a:p>
            <a:pPr marL="261850" marR="0" lvl="0" indent="-2618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endParaRPr sz="1600" b="0" u="none">
              <a:solidFill>
                <a:prstClr val="black"/>
              </a:solidFill>
              <a:latin typeface="Trebuchet MS"/>
            </a:endParaRPr>
          </a:p>
          <a:p>
            <a:pPr marL="261850" indent="-261850">
              <a:buFont typeface="Arial"/>
              <a:buChar char="•"/>
              <a:defRPr/>
            </a:pPr>
            <a:r>
              <a:rPr lang="fr-FR" sz="1600" b="0" u="none">
                <a:solidFill>
                  <a:prstClr val="black"/>
                </a:solidFill>
                <a:latin typeface="Trebuchet MS"/>
              </a:rPr>
              <a:t>Ressources « déchets bois » : </a:t>
            </a:r>
            <a:r>
              <a:rPr lang="fr-FR" sz="1600" b="0" u="none">
                <a:solidFill>
                  <a:srgbClr val="FF0000"/>
                </a:solidFill>
                <a:latin typeface="Trebuchet MS"/>
              </a:rPr>
              <a:t>			100 000 t/an</a:t>
            </a:r>
            <a:endParaRPr sz="1600" b="0" u="none">
              <a:solidFill>
                <a:srgbClr val="FF0000"/>
              </a:solidFill>
              <a:latin typeface="Trebuchet MS"/>
            </a:endParaRPr>
          </a:p>
          <a:p>
            <a:pPr>
              <a:defRPr/>
            </a:pPr>
            <a:r>
              <a:rPr lang="fr-FR" sz="1600" b="0" u="none">
                <a:solidFill>
                  <a:prstClr val="black"/>
                </a:solidFill>
                <a:latin typeface="Trebuchet MS"/>
              </a:rPr>
              <a:t>	Recapitaliser les flux exportés et mise en œuvre de la REP Bâtiment</a:t>
            </a:r>
            <a:endParaRPr sz="1600" b="0" u="none"/>
          </a:p>
          <a:p>
            <a:pPr marL="261850" indent="-261850">
              <a:buFont typeface="Arial"/>
              <a:buChar char="•"/>
              <a:defRPr/>
            </a:pPr>
            <a:endParaRPr sz="1600" b="0" u="none">
              <a:solidFill>
                <a:prstClr val="black"/>
              </a:solidFill>
              <a:latin typeface="Trebuchet MS"/>
            </a:endParaRPr>
          </a:p>
          <a:p>
            <a:pPr marL="261850" marR="0" lvl="0" indent="-2618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defRPr/>
            </a:pPr>
            <a:r>
              <a:rPr lang="fr-FR" sz="1600" b="0" i="0" u="none" strike="noStrike" cap="none" spc="0">
                <a:ln>
                  <a:noFill/>
                </a:ln>
                <a:solidFill>
                  <a:prstClr val="black"/>
                </a:solidFill>
                <a:latin typeface="Trebuchet MS"/>
                <a:ea typeface="+mn-ea"/>
                <a:cs typeface="+mn-cs"/>
              </a:rPr>
              <a:t>Ressources bocagère</a:t>
            </a:r>
            <a:r>
              <a:rPr lang="fr-FR" sz="1600" b="0" i="0" u="none" strike="noStrike" cap="none" spc="0">
                <a:ln>
                  <a:noFill/>
                </a:ln>
                <a:solidFill>
                  <a:prstClr val="black"/>
                </a:solidFill>
                <a:latin typeface="Trebuchet MS"/>
                <a:ea typeface="Arial"/>
                <a:cs typeface="Arial"/>
              </a:rPr>
              <a:t> :				</a:t>
            </a:r>
            <a:r>
              <a:rPr lang="fr-FR" sz="1600" b="0" i="0" u="none" strike="noStrike" cap="none" spc="0">
                <a:ln>
                  <a:noFill/>
                </a:ln>
                <a:solidFill>
                  <a:srgbClr val="FF0000"/>
                </a:solidFill>
                <a:latin typeface="Trebuchet MS"/>
                <a:ea typeface="Arial"/>
                <a:cs typeface="Arial"/>
              </a:rPr>
              <a:t>environ 40 000 t/an disponibles</a:t>
            </a:r>
            <a:r>
              <a:rPr lang="fr-FR" sz="1600" b="0" i="0" u="none" strike="noStrike" cap="none" spc="0">
                <a:ln>
                  <a:noFill/>
                </a:ln>
                <a:solidFill>
                  <a:prstClr val="black"/>
                </a:solidFill>
                <a:latin typeface="Trebuchet MS"/>
                <a:ea typeface="Arial"/>
                <a:cs typeface="Arial"/>
              </a:rPr>
              <a:t> </a:t>
            </a:r>
            <a:endParaRPr sz="1600" b="0" i="0" u="none" strike="noStrike" cap="none" spc="0">
              <a:ln>
                <a:noFill/>
              </a:ln>
              <a:solidFill>
                <a:prstClr val="black"/>
              </a:solidFill>
              <a:latin typeface="Trebuchet MS"/>
              <a:ea typeface="Arial"/>
              <a:cs typeface="Arial"/>
            </a:endParaRPr>
          </a:p>
          <a:p>
            <a:pPr lvl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0" i="0" u="none" strike="noStrike" cap="none" spc="0">
                <a:ln>
                  <a:noFill/>
                </a:ln>
                <a:solidFill>
                  <a:prstClr val="black"/>
                </a:solidFill>
                <a:latin typeface="Trebuchet MS"/>
                <a:ea typeface="Arial"/>
                <a:cs typeface="Arial"/>
              </a:rPr>
              <a:t>	68 000 kms de haies en Hauts-de-France. Deux </a:t>
            </a:r>
            <a:r>
              <a:rPr lang="fr-FR" sz="1600" b="0" u="none">
                <a:solidFill>
                  <a:prstClr val="black"/>
                </a:solidFill>
              </a:rPr>
              <a:t>départements étudiés (Aisne et Nord).</a:t>
            </a:r>
            <a:endParaRPr sz="1600" b="0" u="none"/>
          </a:p>
          <a:p>
            <a:pPr lvl="1">
              <a:defRPr/>
            </a:pPr>
            <a:r>
              <a:rPr lang="fr-FR" sz="1600" b="0" i="0" u="none" strike="noStrike" cap="none" spc="0">
                <a:ln>
                  <a:noFill/>
                </a:ln>
                <a:solidFill>
                  <a:prstClr val="black"/>
                </a:solidFill>
                <a:latin typeface="Trebuchet MS"/>
                <a:ea typeface="Arial"/>
                <a:cs typeface="Arial"/>
              </a:rPr>
              <a:t>	Élargir aux autres départements (62, 60, 80), développer les programmes en place sur les haies (DRAAF, ADEME…)</a:t>
            </a:r>
            <a:endParaRPr sz="1600" b="0" u="none">
              <a:solidFill>
                <a:prstClr val="black"/>
              </a:solidFill>
              <a:latin typeface="Trebuchet MS"/>
            </a:endParaRPr>
          </a:p>
          <a:p>
            <a:pPr marL="261850" indent="-261850">
              <a:buFont typeface="Arial"/>
              <a:buChar char="•"/>
              <a:defRPr/>
            </a:pPr>
            <a:endParaRPr sz="1600" b="0" u="none">
              <a:solidFill>
                <a:prstClr val="black"/>
              </a:solidFill>
              <a:latin typeface="Trebuchet MS"/>
            </a:endParaRPr>
          </a:p>
          <a:p>
            <a:pPr marL="261850" indent="-261850">
              <a:buFont typeface="Arial"/>
              <a:buChar char="•"/>
              <a:defRPr/>
            </a:pPr>
            <a:r>
              <a:rPr lang="fr-FR" sz="1600" b="0" u="none">
                <a:solidFill>
                  <a:prstClr val="black"/>
                </a:solidFill>
                <a:latin typeface="Trebuchet MS"/>
              </a:rPr>
              <a:t>Ressources agricoles : 				</a:t>
            </a:r>
            <a:r>
              <a:rPr lang="fr-FR" sz="1600" b="0" u="none">
                <a:solidFill>
                  <a:srgbClr val="FF0000"/>
                </a:solidFill>
                <a:latin typeface="Trebuchet MS"/>
              </a:rPr>
              <a:t>70 000 t/an </a:t>
            </a:r>
            <a:r>
              <a:rPr lang="fr-FR" sz="1600" b="0" u="none">
                <a:solidFill>
                  <a:prstClr val="black"/>
                </a:solidFill>
                <a:latin typeface="Trebuchet MS"/>
              </a:rPr>
              <a:t>d’anas de lin</a:t>
            </a:r>
            <a:endParaRPr/>
          </a:p>
          <a:p>
            <a:pPr lvl="5">
              <a:defRPr/>
            </a:pPr>
            <a:r>
              <a:rPr lang="fr-FR" sz="1600" b="0" u="none">
                <a:solidFill>
                  <a:prstClr val="black"/>
                </a:solidFill>
                <a:latin typeface="Trebuchet MS"/>
              </a:rPr>
              <a:t>				</a:t>
            </a:r>
            <a:r>
              <a:rPr lang="fr-FR" sz="1600" b="0" u="none">
                <a:solidFill>
                  <a:srgbClr val="FF0000"/>
                </a:solidFill>
                <a:latin typeface="Trebuchet MS"/>
              </a:rPr>
              <a:t>23 000 tMS/an </a:t>
            </a:r>
            <a:r>
              <a:rPr lang="fr-FR" sz="1600" b="0" u="none">
                <a:solidFill>
                  <a:prstClr val="black"/>
                </a:solidFill>
                <a:latin typeface="Trebuchet MS"/>
              </a:rPr>
              <a:t>de miscanthus</a:t>
            </a:r>
            <a:endParaRPr sz="1600" b="0" u="none"/>
          </a:p>
          <a:p>
            <a:pPr>
              <a:defRPr/>
            </a:pPr>
            <a:r>
              <a:rPr lang="fr-FR" sz="1600" b="0" u="none">
                <a:solidFill>
                  <a:prstClr val="black"/>
                </a:solidFill>
                <a:latin typeface="Trebuchet MS"/>
              </a:rPr>
              <a:t>	Ressources de « proximité », filière(s) à structurer</a:t>
            </a:r>
            <a:endParaRPr sz="1600" b="0" u="none">
              <a:solidFill>
                <a:prstClr val="black"/>
              </a:solidFill>
              <a:latin typeface="Trebuchet MS"/>
            </a:endParaRPr>
          </a:p>
          <a:p>
            <a:pPr marL="261850" indent="-261850">
              <a:buFont typeface="Arial"/>
              <a:buChar char="•"/>
              <a:defRPr/>
            </a:pPr>
            <a:endParaRPr sz="1600" b="0" u="none">
              <a:solidFill>
                <a:prstClr val="black"/>
              </a:solidFill>
              <a:latin typeface="Trebuchet MS"/>
            </a:endParaRPr>
          </a:p>
          <a:p>
            <a:pPr marL="261850" indent="-261850">
              <a:buFont typeface="Arial"/>
              <a:buChar char="•"/>
              <a:defRPr/>
            </a:pPr>
            <a:r>
              <a:rPr lang="fr-FR" sz="1600" b="0" u="none">
                <a:solidFill>
                  <a:prstClr val="black"/>
                </a:solidFill>
                <a:latin typeface="Trebuchet MS"/>
              </a:rPr>
              <a:t>Ressources « plaquettes urbaines » : à définir avec les EPCI et/ou syndicats de collecte</a:t>
            </a:r>
            <a:endParaRPr/>
          </a:p>
          <a:p>
            <a:pPr>
              <a:defRPr/>
            </a:pPr>
            <a:r>
              <a:rPr lang="fr-FR" sz="1600" b="0" u="none">
                <a:solidFill>
                  <a:prstClr val="black"/>
                </a:solidFill>
                <a:latin typeface="Trebuchet MS"/>
              </a:rPr>
              <a:t>				nécessite une évolution technologique des chaudières</a:t>
            </a:r>
            <a:endParaRPr/>
          </a:p>
        </p:txBody>
      </p:sp>
      <p:pic>
        <p:nvPicPr>
          <p:cNvPr id="36331008" name="Image 36331007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2902856" y="169783"/>
            <a:ext cx="2057737" cy="5879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23774138" name="ZoneTexte 12"/>
          <p:cNvSpPr txBox="1"/>
          <p:nvPr/>
        </p:nvSpPr>
        <p:spPr bwMode="auto">
          <a:xfrm>
            <a:off x="5021071" y="169783"/>
            <a:ext cx="7138698" cy="4880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2600" b="1">
                <a:solidFill>
                  <a:prstClr val="black"/>
                </a:solidFill>
                <a:latin typeface="Trebuchet MS"/>
              </a:rPr>
              <a:t>Quels enjeux pour le bois-énergie ? </a:t>
            </a:r>
            <a:endParaRPr sz="2600"/>
          </a:p>
        </p:txBody>
      </p:sp>
      <p:sp>
        <p:nvSpPr>
          <p:cNvPr id="346793652" name="Espace réservé du contenu 5"/>
          <p:cNvSpPr txBox="1"/>
          <p:nvPr/>
        </p:nvSpPr>
        <p:spPr bwMode="auto">
          <a:xfrm>
            <a:off x="978812" y="1690446"/>
            <a:ext cx="9984752" cy="4294717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Autofit/>
          </a:bodyPr>
          <a:lstStyle>
            <a:lvl1pPr marL="342900" indent="-342900" algn="l" defTabSz="914400">
              <a:spcBef>
                <a:spcPts val="0"/>
              </a:spcBef>
              <a:buFont typeface="Arial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>
              <a:spcBef>
                <a:spcPts val="0"/>
              </a:spcBef>
              <a:buFont typeface="Arial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spcBef>
                <a:spcPts val="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spcBef>
                <a:spcPts val="0"/>
              </a:spcBef>
              <a:buFont typeface="Arial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spcBef>
                <a:spcPts val="0"/>
              </a:spcBef>
              <a:buFont typeface="Arial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99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fr-FR" sz="1800" dirty="0"/>
              <a:t>Une filière qui reste indispensable pour atteindre les objectifs de la transition énergétique et du mix énergétique (SNBC, PPE3…)</a:t>
            </a:r>
            <a:endParaRPr sz="1800" dirty="0"/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sz="1800" dirty="0"/>
          </a:p>
          <a:p>
            <a: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fr-FR" sz="1800" dirty="0"/>
              <a:t>Une filière complémentaire aux autres </a:t>
            </a:r>
            <a:r>
              <a:rPr lang="fr-FR" sz="1800" dirty="0" err="1"/>
              <a:t>EnR&amp;R</a:t>
            </a:r>
            <a:r>
              <a:rPr lang="fr-FR" sz="1800" dirty="0"/>
              <a:t> et peut-être moins « prioritaire » : application </a:t>
            </a:r>
            <a:r>
              <a:rPr lang="fr-FR" sz="1800" dirty="0" err="1"/>
              <a:t>EnR</a:t>
            </a:r>
            <a:r>
              <a:rPr lang="fr-FR" sz="1800" dirty="0"/>
              <a:t> Choix</a:t>
            </a:r>
            <a:endParaRPr sz="1800" dirty="0"/>
          </a:p>
          <a:p>
            <a: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endParaRPr sz="1800" dirty="0"/>
          </a:p>
          <a:p>
            <a: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fr-FR" sz="1800" dirty="0"/>
              <a:t>Nécessité de diversifier les plans d’approvisionnement en cohérence avec la disponibilité des ressources</a:t>
            </a:r>
            <a:endParaRPr sz="1800" dirty="0"/>
          </a:p>
          <a:p>
            <a: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endParaRPr sz="1800" dirty="0"/>
          </a:p>
          <a:p>
            <a: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fr-FR" sz="1800" b="0" i="0" u="none" strike="noStrike" cap="none" spc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Prioriser la sobriété dans la définition des besoins, la consommation des ressources, veiller à l’efficience énergétique des équipements : matériels domestiques, chaufferies, réseaux de chaleur</a:t>
            </a:r>
            <a:endParaRPr sz="1800" dirty="0"/>
          </a:p>
          <a:p>
            <a: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endParaRPr sz="1800" dirty="0"/>
          </a:p>
          <a:p>
            <a: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fr-FR" sz="1800" b="0" i="0" u="none" strike="noStrike" cap="none" spc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Travailler sur un « </a:t>
            </a:r>
            <a:r>
              <a:rPr lang="fr-FR" sz="1800" b="0" i="0" u="none" strike="noStrike" cap="none" spc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merit</a:t>
            </a:r>
            <a:r>
              <a:rPr lang="fr-FR" sz="1800" b="0" i="0" u="none" strike="noStrike" cap="none" spc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800" b="0" i="0" u="none" strike="noStrike" cap="none" spc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order</a:t>
            </a:r>
            <a:r>
              <a:rPr lang="fr-FR" sz="1800" b="0" i="0" u="none" strike="noStrike" cap="none" spc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» de la biomasse qui tient compte des enjeux de la forêt, des usages, des ressources, des </a:t>
            </a:r>
            <a:r>
              <a:rPr lang="fr-FR" sz="1800" b="0" i="0" u="none" strike="noStrike" cap="none" spc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cibles. </a:t>
            </a:r>
            <a:r>
              <a:rPr lang="fr-FR" sz="1800"/>
              <a:t>Q</a:t>
            </a:r>
            <a:r>
              <a:rPr lang="fr-FR" sz="1800" b="0" i="0" u="none" strike="noStrike" cap="none" spc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uelles </a:t>
            </a:r>
            <a:r>
              <a:rPr lang="fr-FR" sz="1800" b="0" i="0" u="none" strike="noStrike" cap="none" spc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priorités pour quels projets ?</a:t>
            </a:r>
            <a:endParaRPr sz="1800" dirty="0"/>
          </a:p>
        </p:txBody>
      </p:sp>
      <p:pic>
        <p:nvPicPr>
          <p:cNvPr id="2032634867" name="Image 2032634866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2902856" y="169783"/>
            <a:ext cx="2057737" cy="5879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Thème Office">
  <a:themeElements>
    <a:clrScheme name="Ademe colorimétrie orange">
      <a:dk1>
        <a:sysClr val="windowText" lastClr="000000"/>
      </a:dk1>
      <a:lt1>
        <a:sysClr val="window" lastClr="FFFFFF"/>
      </a:lt1>
      <a:dk2>
        <a:srgbClr val="EF5B2F"/>
      </a:dk2>
      <a:lt2>
        <a:srgbClr val="EEECE1"/>
      </a:lt2>
      <a:accent1>
        <a:srgbClr val="FAC08F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938953"/>
      </a:accent6>
      <a:hlink>
        <a:srgbClr val="4D4D4D"/>
      </a:hlink>
      <a:folHlink>
        <a:srgbClr val="BFBFBF"/>
      </a:folHlink>
    </a:clrScheme>
    <a:fontScheme name="Personnalisé 1">
      <a:majorFont>
        <a:latin typeface="Trebuchet MS"/>
        <a:ea typeface="Arial"/>
        <a:cs typeface="Arial"/>
      </a:majorFont>
      <a:minorFont>
        <a:latin typeface="Trebuchet MS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AG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nalisé 1">
      <a:majorFont>
        <a:latin typeface="Trebuchet MS"/>
        <a:ea typeface="Arial"/>
        <a:cs typeface="Arial"/>
      </a:majorFont>
      <a:minorFont>
        <a:latin typeface="Trebuchet MS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modele_bleu-16_9</Template>
  <TotalTime>1</TotalTime>
  <Words>1173</Words>
  <Application>Microsoft Office PowerPoint</Application>
  <PresentationFormat>Grand écran</PresentationFormat>
  <Paragraphs>142</Paragraphs>
  <Slides>9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9</vt:i4>
      </vt:variant>
    </vt:vector>
  </HeadingPairs>
  <TitlesOfParts>
    <vt:vector size="17" baseType="lpstr">
      <vt:lpstr>Arial</vt:lpstr>
      <vt:lpstr>Calibri</vt:lpstr>
      <vt:lpstr>Courier New</vt:lpstr>
      <vt:lpstr>Tahoma</vt:lpstr>
      <vt:lpstr>Trebuchet MS</vt:lpstr>
      <vt:lpstr>Wingdings</vt:lpstr>
      <vt:lpstr>2_Thème Office</vt:lpstr>
      <vt:lpstr>PAGE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ADEME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actions évolutions FC</dc:title>
  <dc:creator>THOUIN Simon</dc:creator>
  <cp:lastModifiedBy>celine.druesne</cp:lastModifiedBy>
  <cp:revision>89</cp:revision>
  <dcterms:created xsi:type="dcterms:W3CDTF">2022-04-20T15:45:32Z</dcterms:created>
  <dcterms:modified xsi:type="dcterms:W3CDTF">2025-06-06T05:04:55Z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0x01010012752DF1237A4D40AE2EC16E8BD996D9</vt:lpwstr>
  </property>
  <property fmtid="{D5CDD505-2E9C-101B-9397-08002B2CF9AE}" pid="3" name="MSIP_Label_98ce3bfb-fff1-481a-835b-0a342757958d_Enabled">
    <vt:lpwstr>true</vt:lpwstr>
  </property>
  <property fmtid="{D5CDD505-2E9C-101B-9397-08002B2CF9AE}" pid="4" name="MSIP_Label_98ce3bfb-fff1-481a-835b-0a342757958d_SetDate">
    <vt:lpwstr>2025-04-25T13:42:42Z</vt:lpwstr>
  </property>
  <property fmtid="{D5CDD505-2E9C-101B-9397-08002B2CF9AE}" pid="5" name="MSIP_Label_98ce3bfb-fff1-481a-835b-0a342757958d_Method">
    <vt:lpwstr>Standard</vt:lpwstr>
  </property>
  <property fmtid="{D5CDD505-2E9C-101B-9397-08002B2CF9AE}" pid="6" name="MSIP_Label_98ce3bfb-fff1-481a-835b-0a342757958d_Name">
    <vt:lpwstr>C0 - Public</vt:lpwstr>
  </property>
  <property fmtid="{D5CDD505-2E9C-101B-9397-08002B2CF9AE}" pid="7" name="MSIP_Label_98ce3bfb-fff1-481a-835b-0a342757958d_SiteId">
    <vt:lpwstr>cb6c2492-4a85-4b15-85a1-ed94d47e5849</vt:lpwstr>
  </property>
  <property fmtid="{D5CDD505-2E9C-101B-9397-08002B2CF9AE}" pid="8" name="MSIP_Label_98ce3bfb-fff1-481a-835b-0a342757958d_ActionId">
    <vt:lpwstr>2b975bdd-41c9-49f6-887f-da058efacab4</vt:lpwstr>
  </property>
  <property fmtid="{D5CDD505-2E9C-101B-9397-08002B2CF9AE}" pid="9" name="MSIP_Label_98ce3bfb-fff1-481a-835b-0a342757958d_ContentBits">
    <vt:lpwstr>0</vt:lpwstr>
  </property>
  <property fmtid="{D5CDD505-2E9C-101B-9397-08002B2CF9AE}" pid="10" name="MSIP_Label_98ce3bfb-fff1-481a-835b-0a342757958d_Tag">
    <vt:lpwstr>10, 3, 0, 1</vt:lpwstr>
  </property>
  <property fmtid="{D5CDD505-2E9C-101B-9397-08002B2CF9AE}" pid="11" name="MediaServiceImageTags">
    <vt:lpwstr/>
  </property>
</Properties>
</file>