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62" r:id="rId2"/>
    <p:sldId id="411" r:id="rId3"/>
    <p:sldId id="463" r:id="rId4"/>
    <p:sldId id="472" r:id="rId5"/>
    <p:sldId id="474" r:id="rId6"/>
    <p:sldId id="475" r:id="rId7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660"/>
  </p:normalViewPr>
  <p:slideViewPr>
    <p:cSldViewPr>
      <p:cViewPr varScale="1">
        <p:scale>
          <a:sx n="114" d="100"/>
          <a:sy n="114" d="100"/>
        </p:scale>
        <p:origin x="13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notesViewPr>
    <p:cSldViewPr>
      <p:cViewPr varScale="1">
        <p:scale>
          <a:sx n="48" d="100"/>
          <a:sy n="48" d="100"/>
        </p:scale>
        <p:origin x="1908" y="4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5" y="2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55AE92A8-0294-473D-AE08-960EA720DD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84068D46-D11F-4851-9D1B-AEF4901E36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2852936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b="1">
                <a:solidFill>
                  <a:srgbClr val="002060"/>
                </a:solidFill>
              </a:defRPr>
            </a:lvl1pPr>
          </a:lstStyle>
          <a:p>
            <a:r>
              <a:rPr lang="fr-FR" dirty="0" smtClean="0"/>
              <a:t> </a:t>
            </a:r>
            <a:fld id="{65715804-330F-461C-B93E-D0270DDC3A1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Espace réservé pour une image  4"/>
          <p:cNvSpPr>
            <a:spLocks noGrp="1"/>
          </p:cNvSpPr>
          <p:nvPr>
            <p:ph type="pic" sz="quarter" idx="13"/>
          </p:nvPr>
        </p:nvSpPr>
        <p:spPr>
          <a:xfrm>
            <a:off x="1042988" y="549275"/>
            <a:ext cx="914400" cy="914400"/>
          </a:xfr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57958"/>
            <a:ext cx="9144000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172401" y="188640"/>
            <a:ext cx="720080" cy="778863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9 novembre 2020</a:t>
            </a:r>
            <a:endParaRPr lang="fr-FR" dirty="0"/>
          </a:p>
        </p:txBody>
      </p:sp>
      <p:pic>
        <p:nvPicPr>
          <p:cNvPr id="2050" name="Picture 2" descr="C:\Users\thierry.wallon\AppData\Roaming\Microsoft\Windows\Network Shortcuts\Image1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25403" y="6381328"/>
            <a:ext cx="3906837" cy="377825"/>
          </a:xfrm>
          <a:prstGeom prst="rect">
            <a:avLst/>
          </a:prstGeom>
          <a:noFill/>
        </p:spPr>
      </p:pic>
      <p:pic>
        <p:nvPicPr>
          <p:cNvPr id="4" name="Imag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07" y="187764"/>
            <a:ext cx="1248613" cy="90603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Ø"/>
        <a:defRPr sz="3200" kern="1200" baseline="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568952" cy="3888432"/>
          </a:xfrm>
        </p:spPr>
        <p:txBody>
          <a:bodyPr>
            <a:noAutofit/>
          </a:bodyPr>
          <a:lstStyle/>
          <a:p>
            <a:r>
              <a:rPr lang="fr-FR" sz="1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1.Le renouvellement forestier dans la région</a:t>
            </a:r>
            <a:endParaRPr lang="fr-FR" sz="1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2.Les études menées sur la forêt de Chantilly</a:t>
            </a:r>
            <a:endParaRPr lang="fr-FR" sz="1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r-FR" sz="1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3.Deux évolutions réglementaires.</a:t>
            </a:r>
            <a:endParaRPr lang="fr-FR" sz="1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8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1.Point sur le nouveau SRGS et son application dans les DGD</a:t>
            </a:r>
          </a:p>
          <a:p>
            <a:r>
              <a:rPr lang="fr-FR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2.Point sur la mise à jour de l’arrêté MFR</a:t>
            </a:r>
          </a:p>
          <a:p>
            <a:endParaRPr lang="fr-FR" sz="1800" b="1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4.La part du bois énergie dans la récolte régionale.</a:t>
            </a:r>
            <a:endParaRPr lang="fr-FR" sz="1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800" b="1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5.La seconde transformation dans les Hauts-de-France</a:t>
            </a:r>
            <a:endParaRPr lang="fr-FR" sz="1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l"/>
            <a:endParaRPr lang="fr-FR" sz="1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881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1187624" y="404664"/>
            <a:ext cx="7196336" cy="792089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Point sur la mise à jour de l’arrêté MFR</a:t>
            </a:r>
            <a:endParaRPr lang="fr-FR" sz="2800" b="1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892480" cy="4752528"/>
          </a:xfrm>
        </p:spPr>
        <p:txBody>
          <a:bodyPr>
            <a:noAutofit/>
          </a:bodyPr>
          <a:lstStyle/>
          <a:p>
            <a:pPr lvl="0" algn="l"/>
            <a:endParaRPr lang="fr-FR" sz="2000" dirty="0" smtClean="0">
              <a:solidFill>
                <a:schemeClr val="tx1"/>
              </a:solidFill>
            </a:endParaRPr>
          </a:p>
          <a:p>
            <a:pPr lvl="0" algn="l"/>
            <a:endParaRPr lang="fr-FR" sz="2000" dirty="0" smtClean="0">
              <a:solidFill>
                <a:schemeClr val="tx1"/>
              </a:solidFill>
            </a:endParaRPr>
          </a:p>
          <a:p>
            <a:pPr lvl="0" algn="l"/>
            <a:endParaRPr lang="fr-FR" sz="2000" dirty="0">
              <a:solidFill>
                <a:schemeClr val="tx1"/>
              </a:solidFill>
            </a:endParaRPr>
          </a:p>
          <a:p>
            <a:pPr lvl="0" algn="l"/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83568" y="1312253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Arrêté MFR du 5 mars 2021</a:t>
            </a:r>
          </a:p>
          <a:p>
            <a:pPr algn="ctr"/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odifié par l’arrêté du 22 février 2023 (mise à jour des essences et provenances éligibles) </a:t>
            </a:r>
            <a:endParaRPr lang="fr-FR" sz="1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 smtClean="0">
                <a:latin typeface="Calibri" panose="020F0502020204030204" pitchFamily="34" charset="0"/>
              </a:rPr>
              <a:t> </a:t>
            </a:r>
            <a:endParaRPr lang="fr-FR" sz="1600" dirty="0">
              <a:latin typeface="Calibri" panose="020F050202020403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2064533"/>
            <a:ext cx="2924069" cy="4127274"/>
          </a:xfrm>
          <a:prstGeom prst="rect">
            <a:avLst/>
          </a:prstGeom>
          <a:ln w="28575">
            <a:solidFill>
              <a:schemeClr val="accent3">
                <a:lumMod val="75000"/>
              </a:schemeClr>
            </a:solidFill>
          </a:ln>
          <a:effectLst>
            <a:glow rad="101600">
              <a:schemeClr val="accent3">
                <a:lumMod val="75000"/>
                <a:alpha val="6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38293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1187624" y="404664"/>
            <a:ext cx="7196336" cy="792089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Point sur la mise à jour de l’arrêté MFR</a:t>
            </a:r>
            <a:endParaRPr lang="fr-FR" sz="2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382216" y="1219823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Evolution depuis le 22 février 2023: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0040" y="1916832"/>
            <a:ext cx="80648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Mise à jour des essences et/ou provenances éligibles en région, s</a:t>
            </a:r>
            <a:r>
              <a:rPr lang="fr-FR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uite à la révision des fiches conseil d’utilisation des ressources génétiques forestières de l’INRAE</a:t>
            </a:r>
            <a:endParaRPr lang="fr-FR" sz="1600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 smtClean="0">
                <a:latin typeface="Calibri" panose="020F0502020204030204" pitchFamily="34" charset="0"/>
              </a:rPr>
              <a:t> </a:t>
            </a:r>
            <a:endParaRPr lang="fr-FR" sz="16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m</a:t>
            </a: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ars 2023: châtaignier, cèdres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hêtre, chêne pédonculé, pins laricio</a:t>
            </a:r>
            <a:endParaRPr lang="fr-FR" sz="1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s</a:t>
            </a: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eptembre 2023: érable champêtre, érable plane, sapin de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éphalonie, pin à crochets, pin de </a:t>
            </a:r>
            <a:r>
              <a:rPr lang="fr-FR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Salzmann</a:t>
            </a: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pin maritime</a:t>
            </a:r>
            <a:endParaRPr lang="fr-FR" sz="1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 smtClean="0">
                <a:latin typeface="Calibri" panose="020F0502020204030204" pitchFamily="34" charset="0"/>
              </a:rPr>
              <a:t>En mars 2024: robinier faux-acacia, pommier sauvage, chêne rouge, noyer</a:t>
            </a:r>
          </a:p>
          <a:p>
            <a:pPr marL="285750" indent="-285750">
              <a:buFontTx/>
              <a:buChar char="-"/>
            </a:pPr>
            <a:endParaRPr lang="fr-FR" sz="16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 smtClean="0">
                <a:latin typeface="Calibri" panose="020F0502020204030204" pitchFamily="34" charset="0"/>
              </a:rPr>
              <a:t>En septembre 2024: liste des peupliers cultivés</a:t>
            </a:r>
          </a:p>
          <a:p>
            <a:pPr marL="285750" indent="-285750">
              <a:buFontTx/>
              <a:buChar char="-"/>
            </a:pPr>
            <a:endParaRPr lang="fr-FR" sz="16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FCU sont consultables sur le site du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Ministère : https://agriculture.gouv.fr/graines-et-plants-forestiers-conseils-dutilisation-des-ressources-genetiques-forestieres</a:t>
            </a:r>
            <a:endParaRPr lang="fr-FR" sz="1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98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1187624" y="404664"/>
            <a:ext cx="7196336" cy="792089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Point sur la mise à jour de l’arrêté MFR</a:t>
            </a:r>
            <a:endParaRPr lang="fr-FR" sz="2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382216" y="1219823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Evolution depuis le 22 février 2023: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0040" y="1916832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Publication d’une première instruction technique modificative le 17 septembre 2024 portant sur le point suivant:</a:t>
            </a:r>
          </a:p>
          <a:p>
            <a:r>
              <a:rPr lang="fr-FR" sz="1600" dirty="0" smtClean="0">
                <a:latin typeface="Calibri" panose="020F0502020204030204" pitchFamily="34" charset="0"/>
              </a:rPr>
              <a:t> 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Régularisation pour l’</a:t>
            </a:r>
            <a:r>
              <a:rPr lang="fr-FR" sz="1600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utilisation de plants invendus en campagne 2023-2024 pour la campagne 2024-2025</a:t>
            </a: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s’ils respectent les normes qualitatives de l’arrêté modifié du 29 novembre 2003</a:t>
            </a:r>
          </a:p>
          <a:p>
            <a:endParaRPr lang="fr-FR" sz="1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 smtClean="0">
                <a:latin typeface="Calibri" panose="020F0502020204030204" pitchFamily="34" charset="0"/>
              </a:rPr>
              <a:t>Pour les essences de feuillus suivantes: érable champêtre, érable plane, érable sycomore, aulne à feuilles en cœur, aulne glutineux, bouleau verruqueux, charme, châtaignier, hêtre, chêne chevelu, chêne sessile, chêne pubescent, chêne rouge, robinier faux-acacia</a:t>
            </a:r>
          </a:p>
          <a:p>
            <a:pPr marL="285750" indent="-285750">
              <a:buFontTx/>
              <a:buChar char="-"/>
            </a:pPr>
            <a:endParaRPr lang="fr-FR" sz="16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 smtClean="0">
                <a:latin typeface="Calibri" panose="020F0502020204030204" pitchFamily="34" charset="0"/>
              </a:rPr>
              <a:t>Pour les essences de résineux suivantes: cèdre de l’Atlas, mélèze d’Europe, mélèze hybride, douglas vert, pins laricio, pin de </a:t>
            </a:r>
            <a:r>
              <a:rPr lang="fr-FR" sz="1600" dirty="0" err="1" smtClean="0">
                <a:latin typeface="Calibri" panose="020F0502020204030204" pitchFamily="34" charset="0"/>
              </a:rPr>
              <a:t>Salzmann</a:t>
            </a:r>
            <a:r>
              <a:rPr lang="fr-FR" sz="1600" dirty="0" smtClean="0">
                <a:latin typeface="Calibri" panose="020F0502020204030204" pitchFamily="34" charset="0"/>
              </a:rPr>
              <a:t>, pin sylvestre.</a:t>
            </a:r>
          </a:p>
          <a:p>
            <a:pPr marL="285750" indent="-285750">
              <a:buFontTx/>
              <a:buChar char="-"/>
            </a:pPr>
            <a:endParaRPr lang="fr-FR" sz="1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Donnera lieu à l’ajout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d’une annexe 5 bis pour la campagne 2024-2025 en dérogation à l’annexe 5 (dimensions des plants forestiers </a:t>
            </a: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éligibles)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48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1187624" y="404664"/>
            <a:ext cx="7196336" cy="792089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Point sur la mise à jour de l’arrêté MFR</a:t>
            </a:r>
            <a:endParaRPr lang="fr-FR" sz="2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382216" y="1219823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Evolution depuis le 22 février 2023: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7544" y="1988840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Publication d’une deuxième instruction technique modificative le 26 novembre 2024 portant sur les points suivants:</a:t>
            </a:r>
          </a:p>
          <a:p>
            <a:r>
              <a:rPr lang="fr-FR" sz="1600" dirty="0" smtClean="0">
                <a:latin typeface="Calibri" panose="020F0502020204030204" pitchFamily="34" charset="0"/>
              </a:rPr>
              <a:t> </a:t>
            </a:r>
            <a:endParaRPr lang="fr-FR" sz="1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>
                <a:latin typeface="Calibri" panose="020F0502020204030204" pitchFamily="34" charset="0"/>
              </a:rPr>
              <a:t>Les </a:t>
            </a:r>
            <a:r>
              <a:rPr lang="fr-FR" sz="1600" u="sng" dirty="0">
                <a:latin typeface="Calibri" panose="020F0502020204030204" pitchFamily="34" charset="0"/>
              </a:rPr>
              <a:t>demandes de dérogation doivent être réalisées avant la livraison des plants </a:t>
            </a:r>
            <a:r>
              <a:rPr lang="fr-FR" sz="1600" dirty="0">
                <a:latin typeface="Calibri" panose="020F0502020204030204" pitchFamily="34" charset="0"/>
              </a:rPr>
              <a:t>afin de pouvoir orienter le reboiseur confronté à une situation de pénurie de plants conseillés vers un choix des provenances les mieux adaptées</a:t>
            </a:r>
            <a:r>
              <a:rPr lang="fr-FR" sz="1600" dirty="0" smtClean="0">
                <a:latin typeface="Calibri" panose="020F0502020204030204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fr-FR" sz="16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>
                <a:latin typeface="Calibri" panose="020F0502020204030204" pitchFamily="34" charset="0"/>
              </a:rPr>
              <a:t>A la liste des plants invendus en campagne 2023-2024 exceptionnellement </a:t>
            </a:r>
            <a:r>
              <a:rPr lang="fr-FR" sz="1600" dirty="0" smtClean="0">
                <a:latin typeface="Calibri" panose="020F0502020204030204" pitchFamily="34" charset="0"/>
              </a:rPr>
              <a:t>éligibles en 2024-2025 </a:t>
            </a:r>
            <a:r>
              <a:rPr lang="fr-FR" sz="1600" dirty="0">
                <a:latin typeface="Calibri" panose="020F0502020204030204" pitchFamily="34" charset="0"/>
              </a:rPr>
              <a:t>sont ajoutés : </a:t>
            </a:r>
            <a:r>
              <a:rPr lang="fr-FR" sz="1600" dirty="0" smtClean="0">
                <a:latin typeface="Calibri" panose="020F0502020204030204" pitchFamily="34" charset="0"/>
              </a:rPr>
              <a:t>merisier, chêne pédonculé, cormier, alisier </a:t>
            </a:r>
            <a:r>
              <a:rPr lang="fr-FR" sz="1600" dirty="0" err="1" smtClean="0">
                <a:latin typeface="Calibri" panose="020F0502020204030204" pitchFamily="34" charset="0"/>
              </a:rPr>
              <a:t>torminal</a:t>
            </a:r>
            <a:r>
              <a:rPr lang="fr-FR" sz="1600" dirty="0" smtClean="0">
                <a:latin typeface="Calibri" panose="020F0502020204030204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</a:endParaRPr>
          </a:p>
          <a:p>
            <a:endParaRPr lang="fr-FR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fr-FR" sz="1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32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1187624" y="404664"/>
            <a:ext cx="7196336" cy="792089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Point sur la mise à jour de l’arrêté MFR</a:t>
            </a:r>
            <a:endParaRPr lang="fr-FR" sz="2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382216" y="1219823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Evolution depuis le 22 février 2023: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6927" y="1949313"/>
            <a:ext cx="80648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Publication à venir d’une troisième instruction technique modificative (courant juin ?) portant sur les points suivants:</a:t>
            </a:r>
          </a:p>
          <a:p>
            <a:endParaRPr lang="fr-FR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>
                <a:latin typeface="Calibri" panose="020F0502020204030204" pitchFamily="34" charset="0"/>
              </a:rPr>
              <a:t>Projet de rédaction plus précise de la procédure de demandes de dérogation : selon le type de demande (normes ou provenances) et la campagne concernée (2024-2025 ou après). </a:t>
            </a:r>
          </a:p>
          <a:p>
            <a:pPr marL="285750" indent="-285750">
              <a:buFontTx/>
              <a:buChar char="-"/>
            </a:pPr>
            <a:endParaRPr lang="fr-FR" sz="16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>
                <a:latin typeface="Calibri" panose="020F0502020204030204" pitchFamily="34" charset="0"/>
              </a:rPr>
              <a:t>Projet de suppression de la liste des provenances éligibles dans l’annexe 3 </a:t>
            </a:r>
            <a:r>
              <a:rPr lang="fr-FR" sz="1600" dirty="0" smtClean="0">
                <a:latin typeface="Calibri" panose="020F0502020204030204" pitchFamily="34" charset="0"/>
              </a:rPr>
              <a:t>(des </a:t>
            </a:r>
            <a:r>
              <a:rPr lang="fr-FR" sz="1600" dirty="0">
                <a:latin typeface="Calibri" panose="020F0502020204030204" pitchFamily="34" charset="0"/>
              </a:rPr>
              <a:t>arrêtés régionaux pour renvoi aux </a:t>
            </a:r>
            <a:r>
              <a:rPr lang="fr-FR" sz="1600" dirty="0" smtClean="0">
                <a:latin typeface="Calibri" panose="020F0502020204030204" pitchFamily="34" charset="0"/>
              </a:rPr>
              <a:t>FCU</a:t>
            </a:r>
          </a:p>
          <a:p>
            <a:endParaRPr lang="fr-FR" sz="16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 smtClean="0">
                <a:latin typeface="Calibri" panose="020F0502020204030204" pitchFamily="34" charset="0"/>
              </a:rPr>
              <a:t>Projet de suppression d’une possibilité d’adaptation régionale plus restrictive des normes de l’arrêté du 29 novembre 2003 modifié</a:t>
            </a:r>
            <a:endParaRPr lang="fr-FR" sz="16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fr-FR" sz="1600" dirty="0">
              <a:latin typeface="Calibri" panose="020F0502020204030204" pitchFamily="34" charset="0"/>
            </a:endParaRPr>
          </a:p>
          <a:p>
            <a:endParaRPr lang="fr-FR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fr-FR" sz="1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95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7239</TotalTime>
  <Words>575</Words>
  <Application>Microsoft Office PowerPoint</Application>
  <PresentationFormat>Affichage à l'écran (4:3)</PresentationFormat>
  <Paragraphs>72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Thème Office</vt:lpstr>
      <vt:lpstr>Présentation PowerPoint</vt:lpstr>
      <vt:lpstr>Point sur la mise à jour de l’arrêté MFR</vt:lpstr>
      <vt:lpstr>Point sur la mise à jour de l’arrêté MFR</vt:lpstr>
      <vt:lpstr>Point sur la mise à jour de l’arrêté MFR</vt:lpstr>
      <vt:lpstr>Point sur la mise à jour de l’arrêté MFR</vt:lpstr>
      <vt:lpstr>Point sur la mise à jour de l’arrêté MFR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thierry.wallon</dc:creator>
  <cp:lastModifiedBy>Amelie SOUTAN</cp:lastModifiedBy>
  <cp:revision>1000</cp:revision>
  <cp:lastPrinted>2025-05-20T12:01:27Z</cp:lastPrinted>
  <dcterms:created xsi:type="dcterms:W3CDTF">2018-03-14T07:36:41Z</dcterms:created>
  <dcterms:modified xsi:type="dcterms:W3CDTF">2025-06-10T13:25:57Z</dcterms:modified>
</cp:coreProperties>
</file>