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54" r:id="rId3"/>
    <p:sldId id="405" r:id="rId4"/>
    <p:sldId id="419" r:id="rId5"/>
    <p:sldId id="417" r:id="rId6"/>
    <p:sldId id="385" r:id="rId7"/>
    <p:sldId id="411" r:id="rId8"/>
    <p:sldId id="410" r:id="rId9"/>
    <p:sldId id="422" r:id="rId10"/>
    <p:sldId id="408" r:id="rId11"/>
    <p:sldId id="421" r:id="rId12"/>
    <p:sldId id="420" r:id="rId13"/>
    <p:sldId id="412" r:id="rId14"/>
    <p:sldId id="418" r:id="rId15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oise WIPF" initials="EW" lastIdx="17" clrIdx="0">
    <p:extLst>
      <p:ext uri="{19B8F6BF-5375-455C-9EA6-DF929625EA0E}">
        <p15:presenceInfo xmlns:p15="http://schemas.microsoft.com/office/powerpoint/2012/main" userId="Eloise WIPF" providerId="None"/>
      </p:ext>
    </p:extLst>
  </p:cmAuthor>
  <p:cmAuthor id="2" name="Agnès PIGNAULT" initials="AP" lastIdx="16" clrIdx="1">
    <p:extLst>
      <p:ext uri="{19B8F6BF-5375-455C-9EA6-DF929625EA0E}">
        <p15:presenceInfo xmlns:p15="http://schemas.microsoft.com/office/powerpoint/2012/main" userId="Agnès PIGNAU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44" autoAdjust="0"/>
  </p:normalViewPr>
  <p:slideViewPr>
    <p:cSldViewPr snapToGrid="0">
      <p:cViewPr varScale="1">
        <p:scale>
          <a:sx n="60" d="100"/>
          <a:sy n="60" d="100"/>
        </p:scale>
        <p:origin x="89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52187-94E6-4CF0-82E7-F421C0A370A4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AF241-4241-4273-89EB-01CCEB71A6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7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AF241-4241-4273-89EB-01CCEB71A6C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065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Agnès 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endParaRPr lang="fr-FR" sz="1200" dirty="0" smtClean="0"/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321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Agnès 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endParaRPr lang="fr-FR" sz="1200" dirty="0" smtClean="0"/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843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Agnès 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endParaRPr lang="fr-FR" sz="1200" dirty="0" smtClean="0"/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872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fr-FR" sz="1200" dirty="0" smtClean="0"/>
              <a:t>Agnès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fr-FR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fr-FR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smtClean="0"/>
              <a:t>Théophile </a:t>
            </a:r>
            <a:r>
              <a:rPr lang="fr-FR" dirty="0"/>
              <a:t>// Est-ce qu’on dit oui en cofinancement projet région ? Combien en taux de financement ? </a:t>
            </a: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fr-FR" dirty="0" smtClean="0"/>
              <a:t>À l’oral : </a:t>
            </a:r>
            <a:r>
              <a:rPr lang="fr-FR" sz="1200" dirty="0" smtClean="0">
                <a:latin typeface="Marianne" panose="02000000000000000000" pitchFamily="50" charset="0"/>
              </a:rPr>
              <a:t>Peu ou pas de financement existant pour ce type d’investissement // Non préjudiciable à l’environnement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fr-FR" sz="1200" dirty="0" smtClean="0">
                <a:latin typeface="Marianne" panose="02000000000000000000" pitchFamily="50" charset="0"/>
              </a:rPr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smtClean="0"/>
              <a:t> </a:t>
            </a:r>
            <a:endParaRPr dirty="0"/>
          </a:p>
        </p:txBody>
      </p:sp>
      <p:sp>
        <p:nvSpPr>
          <p:cNvPr id="161" name="Google Shape;16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007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96850" indent="-1905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3DBEC17-A47D-49E3-A629-1E1BF7A0CE2F}" type="slidenum">
              <a:rPr lang="fr-FR" altLang="fr-FR" sz="1300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fr-FR" altLang="fr-FR" sz="1300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C227149-B6F4-46D7-9974-4D89FA853FC4}" type="slidenum">
              <a:rPr lang="fr-FR" altLang="fr-FR" sz="13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 sz="1300">
              <a:cs typeface="Arial Unicode MS" charset="0"/>
            </a:endParaRPr>
          </a:p>
        </p:txBody>
      </p:sp>
      <p:sp>
        <p:nvSpPr>
          <p:cNvPr id="10244" name="AutoShape 2"/>
          <p:cNvSpPr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custGeom>
            <a:avLst/>
            <a:gdLst>
              <a:gd name="T0" fmla="*/ 2147483646 w 9113"/>
              <a:gd name="T1" fmla="*/ 2147483646 h 1484"/>
              <a:gd name="T2" fmla="*/ 2147483646 w 9113"/>
              <a:gd name="T3" fmla="*/ 2147483646 h 1484"/>
              <a:gd name="T4" fmla="*/ 0 w 9113"/>
              <a:gd name="T5" fmla="*/ 2147483646 h 1484"/>
              <a:gd name="T6" fmla="*/ 2147483646 w 9113"/>
              <a:gd name="T7" fmla="*/ 0 h 1484"/>
              <a:gd name="T8" fmla="*/ 0 60000 65536"/>
              <a:gd name="T9" fmla="*/ 0 60000 65536"/>
              <a:gd name="T10" fmla="*/ 0 60000 65536"/>
              <a:gd name="T11" fmla="*/ 0 60000 65536"/>
              <a:gd name="T12" fmla="*/ 0 w 9113"/>
              <a:gd name="T13" fmla="*/ 0 h 1484"/>
              <a:gd name="T14" fmla="*/ 9113 w 9113"/>
              <a:gd name="T15" fmla="*/ 1484 h 14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13" h="1484">
                <a:moveTo>
                  <a:pt x="0" y="0"/>
                </a:moveTo>
                <a:lnTo>
                  <a:pt x="9113" y="0"/>
                </a:lnTo>
                <a:lnTo>
                  <a:pt x="9113" y="1484"/>
                </a:lnTo>
                <a:lnTo>
                  <a:pt x="0" y="148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fld id="{368E7E95-87F0-4008-ABC7-84A8CCE4B262}" type="slidenum">
              <a:rPr lang="fr-FR" altLang="fr-FR" sz="1600">
                <a:latin typeface="Calibri" panose="020F0502020204030204" pitchFamily="34" charset="0"/>
              </a:rPr>
              <a:pPr algn="r" eaLnBrk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fr-FR" sz="1600">
              <a:latin typeface="Calibri" panose="020F0502020204030204" pitchFamily="34" charset="0"/>
            </a:endParaRPr>
          </a:p>
        </p:txBody>
      </p:sp>
      <p:sp>
        <p:nvSpPr>
          <p:cNvPr id="1024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679450" y="4717218"/>
            <a:ext cx="5438775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Théophile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310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96850" indent="-1905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3DBEC17-A47D-49E3-A629-1E1BF7A0CE2F}" type="slidenum">
              <a:rPr lang="fr-FR" altLang="fr-FR" sz="1300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fr-FR" altLang="fr-FR" sz="1300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C227149-B6F4-46D7-9974-4D89FA853FC4}" type="slidenum">
              <a:rPr lang="fr-FR" altLang="fr-FR" sz="13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z="1300">
              <a:cs typeface="Arial Unicode MS" charset="0"/>
            </a:endParaRPr>
          </a:p>
        </p:txBody>
      </p:sp>
      <p:sp>
        <p:nvSpPr>
          <p:cNvPr id="10244" name="AutoShape 2"/>
          <p:cNvSpPr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custGeom>
            <a:avLst/>
            <a:gdLst>
              <a:gd name="T0" fmla="*/ 2147483646 w 9113"/>
              <a:gd name="T1" fmla="*/ 2147483646 h 1484"/>
              <a:gd name="T2" fmla="*/ 2147483646 w 9113"/>
              <a:gd name="T3" fmla="*/ 2147483646 h 1484"/>
              <a:gd name="T4" fmla="*/ 0 w 9113"/>
              <a:gd name="T5" fmla="*/ 2147483646 h 1484"/>
              <a:gd name="T6" fmla="*/ 2147483646 w 9113"/>
              <a:gd name="T7" fmla="*/ 0 h 1484"/>
              <a:gd name="T8" fmla="*/ 0 60000 65536"/>
              <a:gd name="T9" fmla="*/ 0 60000 65536"/>
              <a:gd name="T10" fmla="*/ 0 60000 65536"/>
              <a:gd name="T11" fmla="*/ 0 60000 65536"/>
              <a:gd name="T12" fmla="*/ 0 w 9113"/>
              <a:gd name="T13" fmla="*/ 0 h 1484"/>
              <a:gd name="T14" fmla="*/ 9113 w 9113"/>
              <a:gd name="T15" fmla="*/ 1484 h 14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13" h="1484">
                <a:moveTo>
                  <a:pt x="0" y="0"/>
                </a:moveTo>
                <a:lnTo>
                  <a:pt x="9113" y="0"/>
                </a:lnTo>
                <a:lnTo>
                  <a:pt x="9113" y="1484"/>
                </a:lnTo>
                <a:lnTo>
                  <a:pt x="0" y="148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fld id="{368E7E95-87F0-4008-ABC7-84A8CCE4B262}" type="slidenum">
              <a:rPr lang="fr-FR" altLang="fr-FR" sz="1600">
                <a:latin typeface="Calibri" panose="020F0502020204030204" pitchFamily="34" charset="0"/>
              </a:rPr>
              <a:pPr algn="r" eaLnBrk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z="1600">
              <a:latin typeface="Calibri" panose="020F0502020204030204" pitchFamily="34" charset="0"/>
            </a:endParaRPr>
          </a:p>
        </p:txBody>
      </p:sp>
      <p:sp>
        <p:nvSpPr>
          <p:cNvPr id="1024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679450" y="4717218"/>
            <a:ext cx="5438775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00" dirty="0" smtClean="0">
                <a:latin typeface="+mn-lt"/>
              </a:rPr>
              <a:t>Agnès </a:t>
            </a:r>
          </a:p>
          <a:p>
            <a:endParaRPr lang="fr-FR" sz="1000" dirty="0" smtClean="0">
              <a:latin typeface="+mn-lt"/>
            </a:endParaRPr>
          </a:p>
          <a:p>
            <a:r>
              <a:rPr lang="fr-FR" sz="1000" dirty="0" smtClean="0">
                <a:latin typeface="+mn-lt"/>
              </a:rPr>
              <a:t>Après chaque </a:t>
            </a:r>
            <a:r>
              <a:rPr lang="fr-FR" sz="1000" dirty="0" err="1" smtClean="0">
                <a:latin typeface="+mn-lt"/>
              </a:rPr>
              <a:t>pré-requis</a:t>
            </a:r>
            <a:r>
              <a:rPr lang="fr-FR" sz="1000" dirty="0" smtClean="0">
                <a:latin typeface="+mn-lt"/>
              </a:rPr>
              <a:t>, laisser une question possible </a:t>
            </a:r>
            <a:endParaRPr lang="fr-FR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410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96850" indent="-1905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3DBEC17-A47D-49E3-A629-1E1BF7A0CE2F}" type="slidenum">
              <a:rPr lang="fr-FR" altLang="fr-FR" sz="1300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fr-FR" altLang="fr-FR" sz="1300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C227149-B6F4-46D7-9974-4D89FA853FC4}" type="slidenum">
              <a:rPr lang="fr-FR" altLang="fr-FR" sz="13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z="1300">
              <a:cs typeface="Arial Unicode MS" charset="0"/>
            </a:endParaRPr>
          </a:p>
        </p:txBody>
      </p:sp>
      <p:sp>
        <p:nvSpPr>
          <p:cNvPr id="10244" name="AutoShape 2"/>
          <p:cNvSpPr>
            <a:spLocks noChangeArrowheads="1"/>
          </p:cNvSpPr>
          <p:nvPr/>
        </p:nvSpPr>
        <p:spPr bwMode="auto">
          <a:xfrm>
            <a:off x="3846514" y="9432846"/>
            <a:ext cx="2949575" cy="495379"/>
          </a:xfrm>
          <a:custGeom>
            <a:avLst/>
            <a:gdLst>
              <a:gd name="T0" fmla="*/ 2147483646 w 9113"/>
              <a:gd name="T1" fmla="*/ 2147483646 h 1484"/>
              <a:gd name="T2" fmla="*/ 2147483646 w 9113"/>
              <a:gd name="T3" fmla="*/ 2147483646 h 1484"/>
              <a:gd name="T4" fmla="*/ 0 w 9113"/>
              <a:gd name="T5" fmla="*/ 2147483646 h 1484"/>
              <a:gd name="T6" fmla="*/ 2147483646 w 9113"/>
              <a:gd name="T7" fmla="*/ 0 h 1484"/>
              <a:gd name="T8" fmla="*/ 0 60000 65536"/>
              <a:gd name="T9" fmla="*/ 0 60000 65536"/>
              <a:gd name="T10" fmla="*/ 0 60000 65536"/>
              <a:gd name="T11" fmla="*/ 0 60000 65536"/>
              <a:gd name="T12" fmla="*/ 0 w 9113"/>
              <a:gd name="T13" fmla="*/ 0 h 1484"/>
              <a:gd name="T14" fmla="*/ 9113 w 9113"/>
              <a:gd name="T15" fmla="*/ 1484 h 14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13" h="1484">
                <a:moveTo>
                  <a:pt x="0" y="0"/>
                </a:moveTo>
                <a:lnTo>
                  <a:pt x="9113" y="0"/>
                </a:lnTo>
                <a:lnTo>
                  <a:pt x="9113" y="1484"/>
                </a:lnTo>
                <a:lnTo>
                  <a:pt x="0" y="148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spcBef>
                <a:spcPct val="0"/>
              </a:spcBef>
              <a:buClrTx/>
              <a:buFontTx/>
              <a:buNone/>
            </a:pPr>
            <a:fld id="{368E7E95-87F0-4008-ABC7-84A8CCE4B262}" type="slidenum">
              <a:rPr lang="fr-FR" altLang="fr-FR" sz="1600">
                <a:latin typeface="Calibri" panose="020F0502020204030204" pitchFamily="34" charset="0"/>
              </a:rPr>
              <a:pPr algn="r" eaLnBrk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z="1600">
              <a:latin typeface="Calibri" panose="020F0502020204030204" pitchFamily="34" charset="0"/>
            </a:endParaRPr>
          </a:p>
        </p:txBody>
      </p:sp>
      <p:sp>
        <p:nvSpPr>
          <p:cNvPr id="1024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679450" y="4717218"/>
            <a:ext cx="5438775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000" dirty="0" smtClean="0">
                <a:latin typeface="+mn-lt"/>
              </a:rPr>
              <a:t>Montrer</a:t>
            </a:r>
            <a:r>
              <a:rPr lang="fr-FR" sz="1000" baseline="0" dirty="0" smtClean="0">
                <a:latin typeface="+mn-lt"/>
              </a:rPr>
              <a:t> l’instruction technique</a:t>
            </a:r>
            <a:endParaRPr lang="fr-FR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4194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Agnès 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endParaRPr lang="fr-FR" sz="1200" dirty="0" smtClean="0"/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9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27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Théophile</a:t>
            </a:r>
          </a:p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endParaRPr lang="fr-FR" sz="1200" dirty="0" smtClean="0"/>
          </a:p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597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fr-FR" sz="1200" dirty="0" smtClean="0"/>
              <a:t>Agnès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fr-FR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smtClean="0"/>
              <a:t>Théophile </a:t>
            </a:r>
            <a:r>
              <a:rPr lang="fr-FR" dirty="0"/>
              <a:t>// Est-ce qu’on dit oui en cofinancement projet région ? Combien en taux de financement ? </a:t>
            </a:r>
            <a:endParaRPr lang="fr-FR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smtClean="0"/>
              <a:t>À l’oral : dans les personnels </a:t>
            </a:r>
            <a:r>
              <a:rPr lang="fr-FR" dirty="0" err="1" smtClean="0"/>
              <a:t>recrtués</a:t>
            </a:r>
            <a:r>
              <a:rPr lang="fr-FR" sz="1200" dirty="0" smtClean="0">
                <a:latin typeface="Marianne" panose="02000000000000000000" pitchFamily="50" charset="0"/>
              </a:rPr>
              <a:t> stagiaire, alternants  </a:t>
            </a:r>
            <a:endParaRPr dirty="0"/>
          </a:p>
        </p:txBody>
      </p:sp>
      <p:sp>
        <p:nvSpPr>
          <p:cNvPr id="161" name="Google Shape;16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023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lang="fr-FR" sz="1200" dirty="0" smtClean="0"/>
              <a:t>Agnès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dépenses liées à des investissements matériels sont limités à 20% du total du montant de la subvention demandée.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dépenses liées à l’achat de véhicule, à l’achat de foncier, à la construction de bâtiments et les frais liés (architecture, AMI) sont inéligibles. </a:t>
            </a:r>
            <a:endParaRPr lang="fr-FR" sz="12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fr-FR" dirty="0" smtClean="0"/>
          </a:p>
        </p:txBody>
      </p:sp>
      <p:sp>
        <p:nvSpPr>
          <p:cNvPr id="161" name="Google Shape;16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756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08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18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83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74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31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97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34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6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36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59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DEB6-002E-4203-9261-92BF99FB2F77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5A509-9E62-499F-B303-C8DA42606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66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marches-simplifiees.fr/commencer/appel-a-candidatures-soutien-a-la-structuration-d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738" y="4148546"/>
            <a:ext cx="1278433" cy="126227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051" y="1"/>
            <a:ext cx="1363948" cy="886968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943582" cy="1033271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578363" y="1741498"/>
            <a:ext cx="11070075" cy="1477948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  <a:latin typeface="Marianne" panose="02000000000000000000" pitchFamily="50" charset="0"/>
              </a:rPr>
              <a:t>Planification écologique </a:t>
            </a:r>
            <a:br>
              <a:rPr lang="fr-FR" sz="3600" b="1" dirty="0" smtClean="0">
                <a:solidFill>
                  <a:schemeClr val="accent6">
                    <a:lumMod val="75000"/>
                  </a:schemeClr>
                </a:solidFill>
                <a:latin typeface="Marianne" panose="02000000000000000000" pitchFamily="50" charset="0"/>
              </a:rPr>
            </a:b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/>
            </a:r>
            <a:b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</a:b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Soutien à la structuration des PAT de niveau 2</a:t>
            </a:r>
            <a:endParaRPr lang="fr-FR" sz="3600" cap="all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523998" y="5791073"/>
            <a:ext cx="9716816" cy="1057275"/>
          </a:xfrm>
        </p:spPr>
        <p:txBody>
          <a:bodyPr>
            <a:normAutofit/>
          </a:bodyPr>
          <a:lstStyle/>
          <a:p>
            <a:r>
              <a:rPr lang="fr-F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L’alimentation au cœur d’une dynamique territoriale</a:t>
            </a:r>
            <a:endParaRPr lang="fr-FR" i="1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25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3699" y="-98178"/>
            <a:ext cx="1104695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2- Calendrier Régiona</a:t>
            </a:r>
            <a:r>
              <a:rPr lang="fr-FR" sz="2800" dirty="0">
                <a:latin typeface="Marianne" panose="02000000000000000000" pitchFamily="50" charset="0"/>
              </a:rPr>
              <a:t>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E81EF60-06BB-A23C-4339-4116F00E84CC}"/>
              </a:ext>
            </a:extLst>
          </p:cNvPr>
          <p:cNvSpPr/>
          <p:nvPr/>
        </p:nvSpPr>
        <p:spPr>
          <a:xfrm>
            <a:off x="1149153" y="1287364"/>
            <a:ext cx="6216847" cy="2517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Marianne" panose="02000000000000000000" pitchFamily="50" charset="0"/>
              </a:rPr>
              <a:t>Date </a:t>
            </a:r>
            <a:r>
              <a:rPr lang="fr-FR" dirty="0">
                <a:latin typeface="Marianne" panose="02000000000000000000" pitchFamily="50" charset="0"/>
              </a:rPr>
              <a:t>limite de candidature :  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Marianne" panose="02000000000000000000" pitchFamily="50" charset="0"/>
              </a:rPr>
              <a:t>5 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latin typeface="Marianne" panose="02000000000000000000" pitchFamily="50" charset="0"/>
              </a:rPr>
              <a:t>septembre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Marianne" panose="02000000000000000000" pitchFamily="50" charset="0"/>
            </a:endParaRPr>
          </a:p>
          <a:p>
            <a:pPr lvl="1" algn="just">
              <a:lnSpc>
                <a:spcPct val="11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Marianne" panose="02000000000000000000" pitchFamily="50" charset="0"/>
              </a:rPr>
              <a:t>Instruction : </a:t>
            </a:r>
            <a:r>
              <a:rPr lang="fr-FR" b="1" dirty="0">
                <a:latin typeface="Marianne" panose="02000000000000000000" pitchFamily="50" charset="0"/>
              </a:rPr>
              <a:t>du </a:t>
            </a:r>
            <a:r>
              <a:rPr lang="fr-FR" b="1" dirty="0" smtClean="0">
                <a:latin typeface="Marianne" panose="02000000000000000000" pitchFamily="50" charset="0"/>
              </a:rPr>
              <a:t>7 </a:t>
            </a:r>
            <a:r>
              <a:rPr lang="fr-FR" b="1" dirty="0">
                <a:latin typeface="Marianne" panose="02000000000000000000" pitchFamily="50" charset="0"/>
              </a:rPr>
              <a:t>au 19 septembre</a:t>
            </a:r>
          </a:p>
          <a:p>
            <a:pPr lvl="1" algn="just">
              <a:lnSpc>
                <a:spcPct val="11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Marianne" panose="02000000000000000000" pitchFamily="50" charset="0"/>
              </a:rPr>
              <a:t>Comité de sélection </a:t>
            </a:r>
            <a:r>
              <a:rPr lang="fr-FR" b="1" dirty="0">
                <a:latin typeface="Marianne" panose="02000000000000000000" pitchFamily="50" charset="0"/>
              </a:rPr>
              <a:t>: </a:t>
            </a:r>
            <a:r>
              <a:rPr lang="fr-FR" b="1" dirty="0" smtClean="0">
                <a:latin typeface="Marianne" panose="02000000000000000000" pitchFamily="50" charset="0"/>
              </a:rPr>
              <a:t>22 </a:t>
            </a:r>
            <a:r>
              <a:rPr lang="fr-FR" b="1" dirty="0">
                <a:latin typeface="Marianne" panose="02000000000000000000" pitchFamily="50" charset="0"/>
              </a:rPr>
              <a:t>septembre</a:t>
            </a:r>
          </a:p>
          <a:p>
            <a:pPr lvl="1" algn="just">
              <a:lnSpc>
                <a:spcPct val="11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Marianne" panose="02000000000000000000" pitchFamily="50" charset="0"/>
              </a:rPr>
              <a:t>Annonce des lauréats : </a:t>
            </a:r>
            <a:r>
              <a:rPr lang="fr-FR" b="1" dirty="0" smtClean="0">
                <a:latin typeface="Marianne" panose="02000000000000000000" pitchFamily="50" charset="0"/>
              </a:rPr>
              <a:t>octobre </a:t>
            </a:r>
            <a:endParaRPr lang="fr-FR" b="1" dirty="0">
              <a:latin typeface="Marianne" panose="02000000000000000000" pitchFamily="50" charset="0"/>
            </a:endParaRPr>
          </a:p>
          <a:p>
            <a:endParaRPr lang="fr-FR" dirty="0">
              <a:latin typeface="Marianne" panose="02000000000000000000" pitchFamily="50" charset="0"/>
            </a:endParaRPr>
          </a:p>
          <a:p>
            <a:pPr marR="144145" algn="just">
              <a:spcAft>
                <a:spcPts val="800"/>
              </a:spcAft>
            </a:pPr>
            <a:endParaRPr lang="fr-FR" dirty="0">
              <a:effectLst/>
              <a:latin typeface="Marianne" panose="02000000000000000000" pitchFamily="50" charset="0"/>
            </a:endParaRPr>
          </a:p>
        </p:txBody>
      </p:sp>
      <p:pic>
        <p:nvPicPr>
          <p:cNvPr id="30" name="Image 29" descr="Une image contenant capture d’écran, cercle, Caractère coloré, Graphique&#10;&#10;Description générée automatiquement">
            <a:extLst>
              <a:ext uri="{FF2B5EF4-FFF2-40B4-BE49-F238E27FC236}">
                <a16:creationId xmlns:a16="http://schemas.microsoft.com/office/drawing/2014/main" id="{AD6E1EB4-725E-71DA-163F-0F2F30E4E0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21" y="1570054"/>
            <a:ext cx="688752" cy="6887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520708" y="5034432"/>
            <a:ext cx="482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solidFill>
                  <a:srgbClr val="00B0F0"/>
                </a:solidFill>
                <a:latin typeface="Marianne" panose="02000000000000000000" pitchFamily="50" charset="0"/>
              </a:rPr>
              <a:t>demarches-simplifiees.fr</a:t>
            </a:r>
            <a:endParaRPr lang="fr-FR" sz="2000" dirty="0">
              <a:latin typeface="Marianne" panose="02000000000000000000" pitchFamily="50" charset="0"/>
            </a:endParaRPr>
          </a:p>
        </p:txBody>
      </p:sp>
      <p:pic>
        <p:nvPicPr>
          <p:cNvPr id="14" name="Image 13" descr="Une image contenant cercle, Graphique, Caractère coloré, conception&#10;&#10;Description générée automatiquement">
            <a:extLst>
              <a:ext uri="{FF2B5EF4-FFF2-40B4-BE49-F238E27FC236}">
                <a16:creationId xmlns:a16="http://schemas.microsoft.com/office/drawing/2014/main" id="{601C5726-22F2-3A05-396D-1BF8333221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274" y="4753072"/>
            <a:ext cx="746868" cy="746868"/>
          </a:xfrm>
          <a:prstGeom prst="rect">
            <a:avLst/>
          </a:prstGeom>
        </p:spPr>
      </p:pic>
      <p:sp>
        <p:nvSpPr>
          <p:cNvPr id="15" name="Google Shape;166;p7"/>
          <p:cNvSpPr txBox="1"/>
          <p:nvPr/>
        </p:nvSpPr>
        <p:spPr>
          <a:xfrm>
            <a:off x="7366000" y="4231780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Une plateforme pour candidater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 flipV="1">
            <a:off x="3699" y="638753"/>
            <a:ext cx="5217525" cy="595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26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3699" y="-98178"/>
            <a:ext cx="1104695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2- Comment candidater ? 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15" name="Google Shape;166;p7"/>
          <p:cNvSpPr txBox="1"/>
          <p:nvPr/>
        </p:nvSpPr>
        <p:spPr>
          <a:xfrm>
            <a:off x="1093216" y="2222104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EN LIGNE via 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 flipV="1">
            <a:off x="3699" y="638753"/>
            <a:ext cx="5217525" cy="595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hlinkClick r:id="rId3"/>
          </p:cNvPr>
          <p:cNvSpPr txBox="1"/>
          <p:nvPr/>
        </p:nvSpPr>
        <p:spPr>
          <a:xfrm>
            <a:off x="1093216" y="4681728"/>
            <a:ext cx="1033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https://www.demarches-simplifiees.fr/commencer/appel-a-candidatures-soutien-a-la-structuration-de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052" y="1998265"/>
            <a:ext cx="8078327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1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3699" y="-98178"/>
            <a:ext cx="1104695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3 - AAC </a:t>
            </a:r>
            <a:r>
              <a:rPr lang="fr-F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– Documents complémentaires Hauts-de-France</a:t>
            </a:r>
          </a:p>
        </p:txBody>
      </p:sp>
      <p:sp>
        <p:nvSpPr>
          <p:cNvPr id="15" name="Google Shape;166;p7"/>
          <p:cNvSpPr txBox="1"/>
          <p:nvPr/>
        </p:nvSpPr>
        <p:spPr>
          <a:xfrm>
            <a:off x="1097280" y="1836052"/>
            <a:ext cx="6797572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A JOINDRE OBLIGATOIREMENT sur MDS dans « pièce jointe »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fr-FR" sz="2000" b="1" dirty="0" smtClean="0">
              <a:solidFill>
                <a:schemeClr val="dk1"/>
              </a:solidFill>
              <a:latin typeface="Marianne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fr-FR" sz="2000" b="1" dirty="0">
              <a:solidFill>
                <a:schemeClr val="dk1"/>
              </a:solidFill>
              <a:latin typeface="Marianne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Annexe technique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fr-FR" sz="2000" b="1" dirty="0">
              <a:solidFill>
                <a:schemeClr val="dk1"/>
              </a:solidFill>
              <a:latin typeface="Marianne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Annexe financière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 flipV="1">
            <a:off x="3699" y="638752"/>
            <a:ext cx="9725517" cy="6533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56" y="2882415"/>
            <a:ext cx="590632" cy="58110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56" y="3610887"/>
            <a:ext cx="590632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2"/>
          <p:cNvSpPr txBox="1">
            <a:spLocks/>
          </p:cNvSpPr>
          <p:nvPr/>
        </p:nvSpPr>
        <p:spPr>
          <a:xfrm>
            <a:off x="2330704" y="-27672"/>
            <a:ext cx="1086407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Une équipe DRAAF pour vous accompagner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19" name="Google Shape;163;p7">
            <a:extLst>
              <a:ext uri="{FF2B5EF4-FFF2-40B4-BE49-F238E27FC236}">
                <a16:creationId xmlns:a16="http://schemas.microsoft.com/office/drawing/2014/main" id="{B6C35795-96E4-495C-BEF5-DF4F761965C0}"/>
              </a:ext>
            </a:extLst>
          </p:cNvPr>
          <p:cNvSpPr/>
          <p:nvPr/>
        </p:nvSpPr>
        <p:spPr>
          <a:xfrm>
            <a:off x="3438144" y="917858"/>
            <a:ext cx="5867400" cy="63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52270" y="37199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fr-FR" dirty="0" smtClean="0"/>
              <a:t>. 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917" y="2117084"/>
            <a:ext cx="1452763" cy="178753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4061" y="2117084"/>
            <a:ext cx="1452763" cy="178753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046725" y="1381796"/>
            <a:ext cx="1767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Marianne" panose="02000000000000000000" pitchFamily="50" charset="0"/>
              </a:rPr>
              <a:t>Agnès </a:t>
            </a:r>
            <a:r>
              <a:rPr lang="fr-FR" sz="1600" b="1" dirty="0" err="1" smtClean="0">
                <a:latin typeface="Marianne" panose="02000000000000000000" pitchFamily="50" charset="0"/>
              </a:rPr>
              <a:t>Pignault</a:t>
            </a:r>
            <a:endParaRPr lang="fr-FR" sz="1600" dirty="0">
              <a:latin typeface="Marianne" panose="02000000000000000000" pitchFamily="50" charset="0"/>
            </a:endParaRPr>
          </a:p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675581" y="1453714"/>
            <a:ext cx="1767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Marianne" panose="02000000000000000000" pitchFamily="50" charset="0"/>
              </a:rPr>
              <a:t>Alix </a:t>
            </a:r>
            <a:r>
              <a:rPr lang="fr-FR" sz="1600" b="1" dirty="0" err="1" smtClean="0">
                <a:latin typeface="Marianne" panose="02000000000000000000" pitchFamily="50" charset="0"/>
              </a:rPr>
              <a:t>Poublanc</a:t>
            </a:r>
            <a:endParaRPr lang="fr-FR" sz="1600" dirty="0">
              <a:latin typeface="Marianne" panose="02000000000000000000" pitchFamily="50" charset="0"/>
            </a:endParaRPr>
          </a:p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0" y="4144085"/>
            <a:ext cx="386088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arianne" panose="02000000000000000000" pitchFamily="50" charset="0"/>
              </a:rPr>
              <a:t>PAT de l’Aisne, Somme et Oise</a:t>
            </a:r>
            <a:endParaRPr lang="fr-FR" sz="1600" dirty="0">
              <a:latin typeface="Marianne" panose="02000000000000000000" pitchFamily="50" charset="0"/>
            </a:endParaRPr>
          </a:p>
          <a:p>
            <a:pPr algn="ctr"/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800249" y="4144085"/>
            <a:ext cx="36480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arianne" panose="02000000000000000000" pitchFamily="50" charset="0"/>
              </a:rPr>
              <a:t>PAT du Nord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91" y="2191410"/>
            <a:ext cx="1505160" cy="186716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4861154" y="1455793"/>
            <a:ext cx="1767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err="1" smtClean="0">
                <a:latin typeface="Marianne" panose="02000000000000000000" pitchFamily="50" charset="0"/>
              </a:rPr>
              <a:t>Miléna</a:t>
            </a:r>
            <a:r>
              <a:rPr lang="fr-FR" sz="1600" b="1" dirty="0" smtClean="0">
                <a:latin typeface="Marianne" panose="02000000000000000000" pitchFamily="50" charset="0"/>
              </a:rPr>
              <a:t> </a:t>
            </a:r>
            <a:r>
              <a:rPr lang="fr-FR" sz="1600" b="1" dirty="0" err="1" smtClean="0">
                <a:latin typeface="Marianne" panose="02000000000000000000" pitchFamily="50" charset="0"/>
              </a:rPr>
              <a:t>Bourinet</a:t>
            </a:r>
            <a:endParaRPr lang="fr-FR" sz="1600" dirty="0">
              <a:latin typeface="Marianne" panose="02000000000000000000" pitchFamily="50" charset="0"/>
            </a:endParaRPr>
          </a:p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920859" y="4218411"/>
            <a:ext cx="36480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arianne" panose="02000000000000000000" pitchFamily="50" charset="0"/>
              </a:rPr>
              <a:t>PAT du Pas de Calais </a:t>
            </a:r>
          </a:p>
        </p:txBody>
      </p:sp>
    </p:spTree>
    <p:extLst>
      <p:ext uri="{BB962C8B-B14F-4D97-AF65-F5344CB8AC3E}">
        <p14:creationId xmlns:p14="http://schemas.microsoft.com/office/powerpoint/2010/main" val="24133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3060" y="3419827"/>
            <a:ext cx="11265876" cy="67912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463060" y="560281"/>
            <a:ext cx="11265876" cy="271621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 smtClean="0">
                <a:latin typeface="Marianne" panose="02000000000000000000" pitchFamily="50" charset="0"/>
              </a:rPr>
              <a:t>Candidature ?</a:t>
            </a:r>
            <a:endParaRPr lang="fr-FR" sz="4800" b="1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2850967" y="188168"/>
            <a:ext cx="6469907" cy="495618"/>
          </a:xfrm>
          <a:custGeom>
            <a:avLst/>
            <a:gdLst>
              <a:gd name="T0" fmla="*/ 2147483646 w 16981"/>
              <a:gd name="T1" fmla="*/ 2147483646 h 1301"/>
              <a:gd name="T2" fmla="*/ 2147483646 w 16981"/>
              <a:gd name="T3" fmla="*/ 2147483646 h 1301"/>
              <a:gd name="T4" fmla="*/ 0 w 16981"/>
              <a:gd name="T5" fmla="*/ 2147483646 h 1301"/>
              <a:gd name="T6" fmla="*/ 2147483646 w 16981"/>
              <a:gd name="T7" fmla="*/ 0 h 1301"/>
              <a:gd name="T8" fmla="*/ 0 60000 65536"/>
              <a:gd name="T9" fmla="*/ 0 60000 65536"/>
              <a:gd name="T10" fmla="*/ 0 60000 65536"/>
              <a:gd name="T11" fmla="*/ 0 60000 65536"/>
              <a:gd name="T12" fmla="*/ 0 w 16981"/>
              <a:gd name="T13" fmla="*/ 0 h 1301"/>
              <a:gd name="T14" fmla="*/ 16981 w 16981"/>
              <a:gd name="T15" fmla="*/ 1301 h 13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81" h="1301">
                <a:moveTo>
                  <a:pt x="0" y="0"/>
                </a:moveTo>
                <a:lnTo>
                  <a:pt x="16981" y="0"/>
                </a:lnTo>
                <a:lnTo>
                  <a:pt x="16981" y="1301"/>
                </a:lnTo>
                <a:lnTo>
                  <a:pt x="0" y="130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 anchorCtr="1"/>
          <a:lstStyle>
            <a:lvl1pPr>
              <a:lnSpc>
                <a:spcPct val="93000"/>
              </a:lnSpc>
              <a:spcAft>
                <a:spcPts val="1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9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7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4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0080" y="6698255"/>
            <a:ext cx="12191999" cy="15974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52981" y="922297"/>
            <a:ext cx="11265876" cy="679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283641" y="55757"/>
            <a:ext cx="11604556" cy="98952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Programme</a:t>
            </a:r>
            <a:endParaRPr lang="fr-FR" sz="3600" b="1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</p:txBody>
      </p:sp>
      <p:sp>
        <p:nvSpPr>
          <p:cNvPr id="8" name="Espace réservé du texte 4"/>
          <p:cNvSpPr txBox="1">
            <a:spLocks/>
          </p:cNvSpPr>
          <p:nvPr/>
        </p:nvSpPr>
        <p:spPr>
          <a:xfrm>
            <a:off x="747328" y="1685689"/>
            <a:ext cx="10390572" cy="53247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-FR" dirty="0" smtClean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Mise à jour de la labellisation de niveau 2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Présentation de l’AAC structuration des PAT de niveau 2 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Documents complémentaires Hauts-de-France</a:t>
            </a:r>
          </a:p>
          <a:p>
            <a:pPr marL="0" indent="0" algn="just">
              <a:lnSpc>
                <a:spcPct val="75000"/>
              </a:lnSpc>
              <a:buNone/>
            </a:pPr>
            <a:r>
              <a:rPr lang="fr-FR" sz="1800" dirty="0" smtClean="0"/>
              <a:t>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135718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2850967" y="188168"/>
            <a:ext cx="6469907" cy="495618"/>
          </a:xfrm>
          <a:custGeom>
            <a:avLst/>
            <a:gdLst>
              <a:gd name="T0" fmla="*/ 2147483646 w 16981"/>
              <a:gd name="T1" fmla="*/ 2147483646 h 1301"/>
              <a:gd name="T2" fmla="*/ 2147483646 w 16981"/>
              <a:gd name="T3" fmla="*/ 2147483646 h 1301"/>
              <a:gd name="T4" fmla="*/ 0 w 16981"/>
              <a:gd name="T5" fmla="*/ 2147483646 h 1301"/>
              <a:gd name="T6" fmla="*/ 2147483646 w 16981"/>
              <a:gd name="T7" fmla="*/ 0 h 1301"/>
              <a:gd name="T8" fmla="*/ 0 60000 65536"/>
              <a:gd name="T9" fmla="*/ 0 60000 65536"/>
              <a:gd name="T10" fmla="*/ 0 60000 65536"/>
              <a:gd name="T11" fmla="*/ 0 60000 65536"/>
              <a:gd name="T12" fmla="*/ 0 w 16981"/>
              <a:gd name="T13" fmla="*/ 0 h 1301"/>
              <a:gd name="T14" fmla="*/ 16981 w 16981"/>
              <a:gd name="T15" fmla="*/ 1301 h 13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81" h="1301">
                <a:moveTo>
                  <a:pt x="0" y="0"/>
                </a:moveTo>
                <a:lnTo>
                  <a:pt x="16981" y="0"/>
                </a:lnTo>
                <a:lnTo>
                  <a:pt x="16981" y="1301"/>
                </a:lnTo>
                <a:lnTo>
                  <a:pt x="0" y="130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 anchorCtr="1"/>
          <a:lstStyle>
            <a:lvl1pPr>
              <a:lnSpc>
                <a:spcPct val="93000"/>
              </a:lnSpc>
              <a:spcAft>
                <a:spcPts val="1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9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7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4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</p:txBody>
      </p:sp>
      <p:sp>
        <p:nvSpPr>
          <p:cNvPr id="11" name="Titre 2"/>
          <p:cNvSpPr txBox="1">
            <a:spLocks/>
          </p:cNvSpPr>
          <p:nvPr/>
        </p:nvSpPr>
        <p:spPr>
          <a:xfrm>
            <a:off x="134403" y="101909"/>
            <a:ext cx="12047515" cy="98952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1. </a:t>
            </a:r>
            <a:r>
              <a:rPr lang="fr-FR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Mise à jour de la labellisation de niveau 2</a:t>
            </a:r>
          </a:p>
          <a:p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4F5B11-37EE-4D48-A106-1F9F6CB8441C}"/>
              </a:ext>
            </a:extLst>
          </p:cNvPr>
          <p:cNvSpPr/>
          <p:nvPr/>
        </p:nvSpPr>
        <p:spPr>
          <a:xfrm flipV="1">
            <a:off x="-10081" y="6857999"/>
            <a:ext cx="12191999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34403" y="1597681"/>
            <a:ext cx="85269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Portage du projet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Démarche collective et concertée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Transversalité de la démarche en lien avec la SNANC et le PNA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Coopération </a:t>
            </a:r>
            <a:r>
              <a:rPr lang="fr-FR" sz="2000" dirty="0" err="1" smtClean="0">
                <a:latin typeface="Marianne" panose="02000000000000000000" pitchFamily="50" charset="0"/>
              </a:rPr>
              <a:t>InterPAT</a:t>
            </a:r>
            <a:r>
              <a:rPr lang="fr-FR" sz="2000" dirty="0" smtClean="0">
                <a:latin typeface="Marianne" panose="02000000000000000000" pitchFamily="50" charset="0"/>
              </a:rPr>
              <a:t> 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Suivi systémique des actions  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4403" y="1024259"/>
            <a:ext cx="10269258" cy="49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latin typeface="Marianne" panose="02000000000000000000" pitchFamily="50" charset="0"/>
              </a:rPr>
              <a:t>Les 5 </a:t>
            </a:r>
            <a:r>
              <a:rPr lang="fr-FR" sz="2400" b="1" dirty="0" err="1" smtClean="0">
                <a:latin typeface="Marianne" panose="02000000000000000000" pitchFamily="50" charset="0"/>
              </a:rPr>
              <a:t>pré-requis</a:t>
            </a:r>
            <a:endParaRPr lang="fr-FR" sz="2000" b="1" dirty="0">
              <a:latin typeface="Marianne" panose="020000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 flipV="1">
            <a:off x="0" y="683785"/>
            <a:ext cx="11607800" cy="1163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6713003" y="3365923"/>
            <a:ext cx="10269258" cy="49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dirty="0" smtClean="0">
                <a:latin typeface="Marianne" panose="02000000000000000000" pitchFamily="50" charset="0"/>
              </a:rPr>
              <a:t>Les 4 critères</a:t>
            </a:r>
            <a:endParaRPr lang="fr-FR" sz="2000" b="1" dirty="0">
              <a:latin typeface="Marianne" panose="02000000000000000000" pitchFamily="50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86594" y="3951873"/>
            <a:ext cx="58213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Diagnostic partagé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Mise en œuvre d’actions opérationnelles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Pilotage, moyens financiers, pérennité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r-FR" sz="2000" dirty="0" smtClean="0">
                <a:latin typeface="Marianne" panose="02000000000000000000" pitchFamily="50" charset="0"/>
              </a:rPr>
              <a:t>Evaluation d’impact</a:t>
            </a:r>
          </a:p>
        </p:txBody>
      </p:sp>
    </p:spTree>
    <p:extLst>
      <p:ext uri="{BB962C8B-B14F-4D97-AF65-F5344CB8AC3E}">
        <p14:creationId xmlns:p14="http://schemas.microsoft.com/office/powerpoint/2010/main" val="36029747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2850967" y="188168"/>
            <a:ext cx="6469907" cy="495618"/>
          </a:xfrm>
          <a:custGeom>
            <a:avLst/>
            <a:gdLst>
              <a:gd name="T0" fmla="*/ 2147483646 w 16981"/>
              <a:gd name="T1" fmla="*/ 2147483646 h 1301"/>
              <a:gd name="T2" fmla="*/ 2147483646 w 16981"/>
              <a:gd name="T3" fmla="*/ 2147483646 h 1301"/>
              <a:gd name="T4" fmla="*/ 0 w 16981"/>
              <a:gd name="T5" fmla="*/ 2147483646 h 1301"/>
              <a:gd name="T6" fmla="*/ 2147483646 w 16981"/>
              <a:gd name="T7" fmla="*/ 0 h 1301"/>
              <a:gd name="T8" fmla="*/ 0 60000 65536"/>
              <a:gd name="T9" fmla="*/ 0 60000 65536"/>
              <a:gd name="T10" fmla="*/ 0 60000 65536"/>
              <a:gd name="T11" fmla="*/ 0 60000 65536"/>
              <a:gd name="T12" fmla="*/ 0 w 16981"/>
              <a:gd name="T13" fmla="*/ 0 h 1301"/>
              <a:gd name="T14" fmla="*/ 16981 w 16981"/>
              <a:gd name="T15" fmla="*/ 1301 h 13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81" h="1301">
                <a:moveTo>
                  <a:pt x="0" y="0"/>
                </a:moveTo>
                <a:lnTo>
                  <a:pt x="16981" y="0"/>
                </a:lnTo>
                <a:lnTo>
                  <a:pt x="16981" y="1301"/>
                </a:lnTo>
                <a:lnTo>
                  <a:pt x="0" y="130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 anchorCtr="1"/>
          <a:lstStyle>
            <a:lvl1pPr>
              <a:lnSpc>
                <a:spcPct val="93000"/>
              </a:lnSpc>
              <a:spcAft>
                <a:spcPts val="1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spcAft>
                <a:spcPts val="9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spcAft>
                <a:spcPts val="7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spcAft>
                <a:spcPts val="4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  <a:p>
            <a:pPr algn="ctr" eaLnBrk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387" b="1">
              <a:solidFill>
                <a:srgbClr val="FF66CC"/>
              </a:solidFill>
              <a:latin typeface="Open Sans Condensed" pitchFamily="32" charset="0"/>
            </a:endParaRPr>
          </a:p>
        </p:txBody>
      </p:sp>
      <p:sp>
        <p:nvSpPr>
          <p:cNvPr id="11" name="Titre 2"/>
          <p:cNvSpPr txBox="1">
            <a:spLocks/>
          </p:cNvSpPr>
          <p:nvPr/>
        </p:nvSpPr>
        <p:spPr>
          <a:xfrm>
            <a:off x="134403" y="101909"/>
            <a:ext cx="12047515" cy="98952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1. </a:t>
            </a:r>
            <a:r>
              <a:rPr lang="fr-FR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Marianne" panose="02000000000000000000" pitchFamily="50" charset="0"/>
              </a:rPr>
              <a:t>Mise à jour de la labellisation de niveau 2</a:t>
            </a:r>
          </a:p>
          <a:p>
            <a:endParaRPr lang="fr-FR" sz="3600" dirty="0">
              <a:solidFill>
                <a:schemeClr val="tx1">
                  <a:lumMod val="95000"/>
                  <a:lumOff val="5000"/>
                </a:schemeClr>
              </a:solidFill>
              <a:latin typeface="Marianne" panose="02000000000000000000" pitchFamily="50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4F5B11-37EE-4D48-A106-1F9F6CB8441C}"/>
              </a:ext>
            </a:extLst>
          </p:cNvPr>
          <p:cNvSpPr/>
          <p:nvPr/>
        </p:nvSpPr>
        <p:spPr>
          <a:xfrm>
            <a:off x="-10081" y="6765241"/>
            <a:ext cx="12191999" cy="9275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 flipV="1">
            <a:off x="0" y="683785"/>
            <a:ext cx="11607800" cy="1163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F481E3D-621D-CE94-6028-8B56FAE2BA9A}"/>
              </a:ext>
            </a:extLst>
          </p:cNvPr>
          <p:cNvGrpSpPr/>
          <p:nvPr/>
        </p:nvGrpSpPr>
        <p:grpSpPr>
          <a:xfrm>
            <a:off x="-307740" y="1381974"/>
            <a:ext cx="8681652" cy="1480088"/>
            <a:chOff x="6073420" y="1986708"/>
            <a:chExt cx="5993130" cy="1922351"/>
          </a:xfrm>
        </p:grpSpPr>
        <p:sp>
          <p:nvSpPr>
            <p:cNvPr id="14" name="Rectangle : coins arrondis 7">
              <a:extLst>
                <a:ext uri="{FF2B5EF4-FFF2-40B4-BE49-F238E27FC236}">
                  <a16:creationId xmlns:a16="http://schemas.microsoft.com/office/drawing/2014/main" id="{5D8DFCD0-D0F7-665B-E409-3692B50E0FEA}"/>
                </a:ext>
              </a:extLst>
            </p:cNvPr>
            <p:cNvSpPr/>
            <p:nvPr/>
          </p:nvSpPr>
          <p:spPr>
            <a:xfrm>
              <a:off x="6480810" y="1986708"/>
              <a:ext cx="5166360" cy="1922351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space réservé du texte 4">
              <a:extLst>
                <a:ext uri="{FF2B5EF4-FFF2-40B4-BE49-F238E27FC236}">
                  <a16:creationId xmlns:a16="http://schemas.microsoft.com/office/drawing/2014/main" id="{F61C0557-0A17-A4DE-D03A-58BC54FB20F5}"/>
                </a:ext>
              </a:extLst>
            </p:cNvPr>
            <p:cNvSpPr txBox="1">
              <a:spLocks/>
            </p:cNvSpPr>
            <p:nvPr/>
          </p:nvSpPr>
          <p:spPr>
            <a:xfrm>
              <a:off x="6073420" y="2080289"/>
              <a:ext cx="5993130" cy="168706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lvl="2" indent="0" algn="just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fr-FR" sz="2400" b="1" dirty="0" smtClean="0">
                  <a:latin typeface="Marianne" panose="02000000000000000000" pitchFamily="50" charset="0"/>
                  <a:cs typeface="Calibri" panose="020F0502020204030204" pitchFamily="34" charset="0"/>
                </a:rPr>
                <a:t>Attendus</a:t>
              </a:r>
              <a:r>
                <a:rPr lang="fr-FR" b="1" dirty="0" smtClean="0">
                  <a:latin typeface="Marianne" panose="02000000000000000000" pitchFamily="50" charset="0"/>
                  <a:cs typeface="Calibri" panose="020F0502020204030204" pitchFamily="34" charset="0"/>
                </a:rPr>
                <a:t> </a:t>
              </a:r>
            </a:p>
            <a:p>
              <a:pPr lvl="2" algn="just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fr-FR" dirty="0" smtClean="0">
                  <a:latin typeface="Marianne" panose="02000000000000000000" pitchFamily="50" charset="0"/>
                  <a:cs typeface="Calibri" panose="020F0502020204030204" pitchFamily="34" charset="0"/>
                </a:rPr>
                <a:t>Choisir </a:t>
              </a:r>
              <a:r>
                <a:rPr lang="fr-FR" b="1" dirty="0">
                  <a:latin typeface="Marianne" panose="02000000000000000000" pitchFamily="50" charset="0"/>
                  <a:cs typeface="Calibri" panose="020F0502020204030204" pitchFamily="34" charset="0"/>
                </a:rPr>
                <a:t>1 </a:t>
              </a:r>
              <a:r>
                <a:rPr lang="fr-FR" b="1" dirty="0" smtClean="0">
                  <a:latin typeface="Marianne" panose="02000000000000000000" pitchFamily="50" charset="0"/>
                  <a:cs typeface="Calibri" panose="020F0502020204030204" pitchFamily="34" charset="0"/>
                </a:rPr>
                <a:t>indicateur </a:t>
              </a:r>
              <a:r>
                <a:rPr lang="fr-FR" b="1" dirty="0">
                  <a:latin typeface="Marianne" panose="02000000000000000000" pitchFamily="50" charset="0"/>
                  <a:cs typeface="Calibri" panose="020F0502020204030204" pitchFamily="34" charset="0"/>
                </a:rPr>
                <a:t>/ thématique </a:t>
              </a:r>
              <a:r>
                <a:rPr lang="fr-FR" b="1" dirty="0" smtClean="0">
                  <a:latin typeface="Marianne" panose="02000000000000000000" pitchFamily="50" charset="0"/>
                  <a:cs typeface="Calibri" panose="020F0502020204030204" pitchFamily="34" charset="0"/>
                </a:rPr>
                <a:t>dans la </a:t>
              </a:r>
              <a:r>
                <a:rPr lang="fr-FR" b="1" dirty="0">
                  <a:latin typeface="Marianne" panose="02000000000000000000" pitchFamily="50" charset="0"/>
                  <a:cs typeface="Calibri" panose="020F0502020204030204" pitchFamily="34" charset="0"/>
                </a:rPr>
                <a:t>grille officielle </a:t>
              </a:r>
            </a:p>
            <a:p>
              <a:pPr lvl="2" algn="just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fr-FR" dirty="0">
                  <a:latin typeface="Marianne" panose="02000000000000000000" pitchFamily="50" charset="0"/>
                  <a:cs typeface="Calibri" panose="020F0502020204030204" pitchFamily="34" charset="0"/>
                </a:rPr>
                <a:t>Fixer par indicateur </a:t>
              </a:r>
              <a:r>
                <a:rPr lang="fr-FR" b="1" dirty="0">
                  <a:latin typeface="Marianne" panose="02000000000000000000" pitchFamily="50" charset="0"/>
                  <a:cs typeface="Calibri" panose="020F0502020204030204" pitchFamily="34" charset="0"/>
                </a:rPr>
                <a:t>un objectif opérationnel 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4A36A97-639B-B22D-FDA1-CA90E1AB2E2D}"/>
              </a:ext>
            </a:extLst>
          </p:cNvPr>
          <p:cNvGrpSpPr/>
          <p:nvPr/>
        </p:nvGrpSpPr>
        <p:grpSpPr>
          <a:xfrm>
            <a:off x="1555710" y="3775719"/>
            <a:ext cx="10636290" cy="5601657"/>
            <a:chOff x="365761" y="3856500"/>
            <a:chExt cx="8327649" cy="5307384"/>
          </a:xfrm>
        </p:grpSpPr>
        <p:sp>
          <p:nvSpPr>
            <p:cNvPr id="17" name="Rectangle : coins arrondis 11">
              <a:extLst>
                <a:ext uri="{FF2B5EF4-FFF2-40B4-BE49-F238E27FC236}">
                  <a16:creationId xmlns:a16="http://schemas.microsoft.com/office/drawing/2014/main" id="{E68BCC3C-8610-9734-3E07-2DDA613E6AF7}"/>
                </a:ext>
              </a:extLst>
            </p:cNvPr>
            <p:cNvSpPr/>
            <p:nvPr/>
          </p:nvSpPr>
          <p:spPr>
            <a:xfrm>
              <a:off x="365761" y="3856500"/>
              <a:ext cx="8183879" cy="148008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space réservé du texte 4">
              <a:extLst>
                <a:ext uri="{FF2B5EF4-FFF2-40B4-BE49-F238E27FC236}">
                  <a16:creationId xmlns:a16="http://schemas.microsoft.com/office/drawing/2014/main" id="{6A12D763-F3F0-4666-52AD-F41EC3694F46}"/>
                </a:ext>
              </a:extLst>
            </p:cNvPr>
            <p:cNvSpPr txBox="1">
              <a:spLocks/>
            </p:cNvSpPr>
            <p:nvPr/>
          </p:nvSpPr>
          <p:spPr>
            <a:xfrm>
              <a:off x="472668" y="3959874"/>
              <a:ext cx="8220742" cy="5204010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65113" indent="-265113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fr-FR" sz="2400" b="1" dirty="0">
                  <a:latin typeface="Marianne" panose="02000000000000000000" pitchFamily="50" charset="0"/>
                </a:rPr>
                <a:t>Articulation avec le travail </a:t>
              </a:r>
              <a:r>
                <a:rPr lang="fr-FR" sz="2400" b="1" dirty="0" smtClean="0">
                  <a:latin typeface="Marianne" panose="02000000000000000000" pitchFamily="50" charset="0"/>
                </a:rPr>
                <a:t>du CLAT</a:t>
              </a:r>
            </a:p>
            <a:p>
              <a:pPr>
                <a:buFont typeface="Wingdings" panose="05000000000000000000" pitchFamily="2" charset="2"/>
                <a:buChar char="§"/>
              </a:pPr>
              <a:r>
                <a:rPr lang="fr-FR" sz="2000" dirty="0" smtClean="0">
                  <a:latin typeface="Marianne" panose="02000000000000000000" pitchFamily="50" charset="0"/>
                </a:rPr>
                <a:t>Sur l’annexe B de l’instruction technique - Choisir les indicateurs : 1.4 // 3.3 // 6.4 // 9.5 // 10.4 </a:t>
              </a:r>
              <a:endParaRPr lang="fr-FR" sz="2000" b="1" dirty="0">
                <a:latin typeface="Marianne" panose="02000000000000000000" pitchFamily="50" charset="0"/>
              </a:endParaRPr>
            </a:p>
            <a:p>
              <a:pPr marL="0" indent="0" algn="just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endParaRPr lang="fr-FR" sz="1800" dirty="0">
                <a:latin typeface="Marianne" panose="0200000000000000000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50586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3699" y="-98178"/>
            <a:ext cx="1104695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2 – AAC – le Cadre Général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8257" y="3323187"/>
            <a:ext cx="10920463" cy="1926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rgbClr val="000000"/>
                </a:solidFill>
                <a:latin typeface="Marianne" panose="02000000000000000000" pitchFamily="50" charset="0"/>
              </a:rPr>
              <a:t>E</a:t>
            </a:r>
            <a:r>
              <a:rPr lang="fr-FR" dirty="0" smtClean="0">
                <a:latin typeface="Marianne" panose="02000000000000000000" pitchFamily="50" charset="0"/>
              </a:rPr>
              <a:t>nveloppe </a:t>
            </a:r>
            <a:r>
              <a:rPr lang="fr-FR" dirty="0">
                <a:latin typeface="Marianne" panose="02000000000000000000" pitchFamily="50" charset="0"/>
              </a:rPr>
              <a:t>régionale dédiée :  </a:t>
            </a:r>
            <a:r>
              <a:rPr lang="fr-FR" b="1" dirty="0" smtClean="0">
                <a:latin typeface="Marianne" panose="02000000000000000000" pitchFamily="50" charset="0"/>
              </a:rPr>
              <a:t>840 000 € </a:t>
            </a:r>
            <a:r>
              <a:rPr lang="fr-FR" dirty="0">
                <a:latin typeface="Marianne" panose="02000000000000000000" pitchFamily="50" charset="0"/>
              </a:rPr>
              <a:t>pour la DRAAF </a:t>
            </a:r>
            <a:r>
              <a:rPr lang="fr-FR" dirty="0" err="1" smtClean="0">
                <a:latin typeface="Marianne" panose="02000000000000000000" pitchFamily="50" charset="0"/>
              </a:rPr>
              <a:t>HdF</a:t>
            </a:r>
            <a:endParaRPr lang="fr-FR" dirty="0" smtClean="0">
              <a:latin typeface="Marianne" panose="02000000000000000000" pitchFamily="50" charset="0"/>
            </a:endParaRPr>
          </a:p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Subventions </a:t>
            </a:r>
            <a:r>
              <a:rPr lang="fr-FR" dirty="0">
                <a:latin typeface="Marianne" panose="02000000000000000000" pitchFamily="50" charset="0"/>
              </a:rPr>
              <a:t>comprises entre </a:t>
            </a:r>
            <a:r>
              <a:rPr lang="fr-FR" b="1" dirty="0" smtClean="0">
                <a:latin typeface="Marianne" panose="02000000000000000000" pitchFamily="50" charset="0"/>
              </a:rPr>
              <a:t>40k et 150K </a:t>
            </a:r>
            <a:r>
              <a:rPr lang="fr-FR" b="1" dirty="0" smtClean="0">
                <a:latin typeface="Marianne" panose="02000000000000000000" pitchFamily="50" charset="0"/>
                <a:sym typeface="Wingdings" panose="05000000000000000000" pitchFamily="2" charset="2"/>
              </a:rPr>
              <a:t> limite à 80/</a:t>
            </a:r>
            <a:r>
              <a:rPr lang="fr-FR" b="1" dirty="0" smtClean="0">
                <a:latin typeface="Marianne" panose="02000000000000000000" pitchFamily="50" charset="0"/>
              </a:rPr>
              <a:t>100 k € </a:t>
            </a:r>
            <a:r>
              <a:rPr lang="fr-FR" b="1" dirty="0">
                <a:latin typeface="Marianne" panose="02000000000000000000" pitchFamily="50" charset="0"/>
              </a:rPr>
              <a:t>par </a:t>
            </a:r>
            <a:r>
              <a:rPr lang="fr-FR" b="1" dirty="0" smtClean="0">
                <a:latin typeface="Marianne" panose="02000000000000000000" pitchFamily="50" charset="0"/>
              </a:rPr>
              <a:t>PAT en </a:t>
            </a:r>
            <a:r>
              <a:rPr lang="fr-FR" b="1" dirty="0" err="1" smtClean="0">
                <a:latin typeface="Marianne" panose="02000000000000000000" pitchFamily="50" charset="0"/>
              </a:rPr>
              <a:t>Hdf</a:t>
            </a:r>
            <a:endParaRPr lang="fr-FR" b="1" dirty="0" smtClean="0">
              <a:latin typeface="Marianne" panose="02000000000000000000" pitchFamily="50" charset="0"/>
            </a:endParaRPr>
          </a:p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latin typeface="Marianne" panose="02000000000000000000" pitchFamily="50" charset="0"/>
              </a:rPr>
              <a:t>taux de financement de </a:t>
            </a:r>
            <a:r>
              <a:rPr lang="fr-FR" b="1" dirty="0" smtClean="0">
                <a:latin typeface="Marianne" panose="02000000000000000000" pitchFamily="50" charset="0"/>
              </a:rPr>
              <a:t>70%</a:t>
            </a:r>
          </a:p>
          <a:p>
            <a:endParaRPr lang="fr-FR" dirty="0"/>
          </a:p>
          <a:p>
            <a:pPr marR="144145" algn="just">
              <a:spcAft>
                <a:spcPts val="800"/>
              </a:spcAft>
            </a:pPr>
            <a:endParaRPr lang="fr-FR" dirty="0">
              <a:effectLst/>
            </a:endParaRPr>
          </a:p>
        </p:txBody>
      </p:sp>
      <p:sp>
        <p:nvSpPr>
          <p:cNvPr id="10" name="Google Shape;166;p7"/>
          <p:cNvSpPr txBox="1"/>
          <p:nvPr/>
        </p:nvSpPr>
        <p:spPr>
          <a:xfrm>
            <a:off x="1148257" y="5003670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Qui peut candidater ? 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72;p7"/>
          <p:cNvSpPr/>
          <p:nvPr/>
        </p:nvSpPr>
        <p:spPr>
          <a:xfrm>
            <a:off x="996022" y="5314467"/>
            <a:ext cx="94277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§"/>
            </a:pPr>
            <a:endParaRPr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  <a:p>
            <a:pPr marL="285750" marR="0" lvl="0" indent="-285750" algn="just" rtl="0">
              <a:lnSpc>
                <a:spcPct val="100000"/>
              </a:lnSpc>
              <a:buClr>
                <a:srgbClr val="000000"/>
              </a:buClr>
              <a:buSzPts val="1600"/>
              <a:buFont typeface="Wingdings" panose="05000000000000000000" pitchFamily="2" charset="2"/>
              <a:buChar char="§"/>
            </a:pPr>
            <a:r>
              <a:rPr lang="fr-FR" i="0" u="none" strike="noStrike" cap="none" dirty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Territoires de PAT de niveau 2 ou ayant déposé une candidature de niveau </a:t>
            </a:r>
            <a:r>
              <a:rPr lang="fr-FR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2</a:t>
            </a:r>
          </a:p>
          <a:p>
            <a:pPr marR="0" lvl="0" algn="just" rtl="0">
              <a:lnSpc>
                <a:spcPct val="100000"/>
              </a:lnSpc>
              <a:buClr>
                <a:srgbClr val="000000"/>
              </a:buClr>
              <a:buSzPts val="1600"/>
            </a:pPr>
            <a:endParaRPr lang="fr-FR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  <a:p>
            <a:pPr marL="285750" indent="-285750" algn="just">
              <a:buClr>
                <a:srgbClr val="000000"/>
              </a:buClr>
              <a:buSzPts val="1600"/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0000"/>
                </a:solidFill>
                <a:latin typeface="Marianne"/>
                <a:ea typeface="Arial"/>
                <a:cs typeface="Arial"/>
              </a:rPr>
              <a:t>Candidature commune possible : PAT niveau 2 frontalier </a:t>
            </a:r>
            <a:endParaRPr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7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004" y="5314467"/>
            <a:ext cx="683760" cy="649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7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1409" y="3506642"/>
            <a:ext cx="600949" cy="65580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>
            <a:off x="0" y="593988"/>
            <a:ext cx="5285232" cy="73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Google Shape;166;p7"/>
          <p:cNvSpPr txBox="1"/>
          <p:nvPr/>
        </p:nvSpPr>
        <p:spPr>
          <a:xfrm>
            <a:off x="1148257" y="2858135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L’enveloppe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66;p7"/>
          <p:cNvSpPr txBox="1"/>
          <p:nvPr/>
        </p:nvSpPr>
        <p:spPr>
          <a:xfrm>
            <a:off x="1062913" y="891343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Les enjeux 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8" y="1460242"/>
            <a:ext cx="718576" cy="71857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96022" y="1291412"/>
            <a:ext cx="10920463" cy="1269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rgbClr val="000000"/>
                </a:solidFill>
                <a:latin typeface="Marianne" panose="02000000000000000000" pitchFamily="50" charset="0"/>
              </a:rPr>
              <a:t>Baisse de moitié les GES, réduire les pressions sur la biodiversité, mieux gérer les ressources</a:t>
            </a:r>
          </a:p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rgbClr val="000000"/>
                </a:solidFill>
                <a:latin typeface="Marianne" panose="02000000000000000000" pitchFamily="50" charset="0"/>
              </a:rPr>
              <a:t>Soutenir le passage opérationnel des PAT : des projets concrets, collectifs, structurant</a:t>
            </a:r>
          </a:p>
          <a:p>
            <a:pPr marL="342900" marR="144145" indent="-342900" algn="just">
              <a:lnSpc>
                <a:spcPct val="11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rgbClr val="000000"/>
                </a:solidFill>
                <a:latin typeface="Marianne" panose="02000000000000000000" pitchFamily="50" charset="0"/>
              </a:rPr>
              <a:t>Soutenir des actions systémiques qui couvrent les thématiques de la SNANC </a:t>
            </a:r>
          </a:p>
        </p:txBody>
      </p:sp>
    </p:spTree>
    <p:extLst>
      <p:ext uri="{BB962C8B-B14F-4D97-AF65-F5344CB8AC3E}">
        <p14:creationId xmlns:p14="http://schemas.microsoft.com/office/powerpoint/2010/main" val="325556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1097826" y="43300"/>
            <a:ext cx="10395439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 smtClean="0">
                <a:latin typeface="Marianne" panose="02000000000000000000" pitchFamily="50" charset="0"/>
              </a:rPr>
              <a:t>2- Actions à déposer – Critère de sélection</a:t>
            </a:r>
            <a:endParaRPr lang="fr-FR" sz="2400" b="1" dirty="0">
              <a:latin typeface="Marianne" panose="02000000000000000000" pitchFamily="5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6857999"/>
            <a:ext cx="12191999" cy="73891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362107" y="1882484"/>
            <a:ext cx="11214008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Marianne" panose="02000000000000000000" pitchFamily="50" charset="0"/>
              </a:rPr>
              <a:t>Actions et projets lié au plan d’actions du PAT (</a:t>
            </a:r>
            <a:r>
              <a:rPr lang="fr-FR" sz="1600" dirty="0" err="1" smtClean="0">
                <a:latin typeface="Marianne" panose="02000000000000000000" pitchFamily="50" charset="0"/>
              </a:rPr>
              <a:t>coconstruits</a:t>
            </a:r>
            <a:r>
              <a:rPr lang="fr-FR" sz="1600" dirty="0" smtClean="0">
                <a:latin typeface="Marianne" panose="02000000000000000000" pitchFamily="50" charset="0"/>
              </a:rPr>
              <a:t>, partenariaux)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Projets </a:t>
            </a:r>
            <a:r>
              <a:rPr lang="fr-FR" sz="1600" dirty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de 2 à 3 </a:t>
            </a:r>
            <a:r>
              <a:rPr lang="fr-FR" sz="1600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ans</a:t>
            </a:r>
            <a:endParaRPr lang="fr-FR" sz="1600" dirty="0" smtClean="0">
              <a:latin typeface="Marianne" panose="02000000000000000000" pitchFamily="50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fr-FR" sz="1400" dirty="0">
              <a:latin typeface="Marianne" panose="02000000000000000000" pitchFamily="50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009" y="189818"/>
            <a:ext cx="1116085" cy="1101979"/>
          </a:xfrm>
          <a:prstGeom prst="rect">
            <a:avLst/>
          </a:prstGeom>
        </p:spPr>
      </p:pic>
      <p:pic>
        <p:nvPicPr>
          <p:cNvPr id="10" name="Image 9" descr="Une image contenant texte, capture d’écran, Graphique, Police&#10;&#10;Description générée automatiquement">
            <a:extLst>
              <a:ext uri="{FF2B5EF4-FFF2-40B4-BE49-F238E27FC236}">
                <a16:creationId xmlns:a16="http://schemas.microsoft.com/office/drawing/2014/main" id="{F79B895E-5CFB-2FB3-55FE-E79128EEE3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3" y="210226"/>
            <a:ext cx="734572" cy="8225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80694" y="3866921"/>
            <a:ext cx="2908995" cy="7251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113" lvl="1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Marianne" panose="02000000000000000000" pitchFamily="50" charset="0"/>
              </a:rPr>
              <a:t>Pérennisation des actions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3" name="Titre 2"/>
          <p:cNvSpPr txBox="1">
            <a:spLocks/>
          </p:cNvSpPr>
          <p:nvPr/>
        </p:nvSpPr>
        <p:spPr>
          <a:xfrm>
            <a:off x="362107" y="2877741"/>
            <a:ext cx="10868239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 smtClean="0">
                <a:latin typeface="Marianne" panose="02000000000000000000" pitchFamily="50" charset="0"/>
              </a:rPr>
              <a:t>3 Critères Clefs </a:t>
            </a:r>
            <a:endParaRPr lang="fr-FR" sz="2400" b="1" dirty="0">
              <a:latin typeface="Marianne" panose="02000000000000000000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41729" y="3870859"/>
            <a:ext cx="2908995" cy="10895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113" lvl="1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Marianne" panose="02000000000000000000" pitchFamily="50" charset="0"/>
              </a:rPr>
              <a:t>Lien avec la trajectoire de développement du territoire 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21351" y="4030996"/>
            <a:ext cx="2908995" cy="392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113" lvl="1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Marianne" panose="02000000000000000000" pitchFamily="50" charset="0"/>
              </a:rPr>
              <a:t>Faisabilité </a:t>
            </a:r>
            <a:endParaRPr lang="fr-FR" dirty="0">
              <a:latin typeface="Marianne" panose="02000000000000000000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9653" y="5266887"/>
            <a:ext cx="40374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i="1" dirty="0"/>
              <a:t>Est ce que la méthode, les partenaires, la durée et les moyens annoncés sont crédibles pour répondre aux objectifs 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2031" y="5291388"/>
            <a:ext cx="34463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i="1" dirty="0"/>
              <a:t>Est ce que </a:t>
            </a:r>
            <a:r>
              <a:rPr lang="fr-FR" i="1" dirty="0" smtClean="0"/>
              <a:t>les résultats de l’action financée s’ancrent sur le moyen/long terme ?</a:t>
            </a:r>
            <a:endParaRPr lang="fr-FR" i="1" dirty="0"/>
          </a:p>
        </p:txBody>
      </p:sp>
      <p:sp>
        <p:nvSpPr>
          <p:cNvPr id="17" name="Rectangle 16"/>
          <p:cNvSpPr/>
          <p:nvPr/>
        </p:nvSpPr>
        <p:spPr>
          <a:xfrm>
            <a:off x="4439200" y="5266887"/>
            <a:ext cx="2811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i="1" dirty="0" smtClean="0"/>
              <a:t>Quels liens avec l’existant ?</a:t>
            </a:r>
            <a:endParaRPr lang="fr-FR" i="1" dirty="0"/>
          </a:p>
        </p:txBody>
      </p:sp>
      <p:sp>
        <p:nvSpPr>
          <p:cNvPr id="18" name="Titre 2"/>
          <p:cNvSpPr txBox="1">
            <a:spLocks/>
          </p:cNvSpPr>
          <p:nvPr/>
        </p:nvSpPr>
        <p:spPr>
          <a:xfrm>
            <a:off x="362106" y="1043004"/>
            <a:ext cx="10868239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 smtClean="0">
                <a:latin typeface="Marianne" panose="02000000000000000000" pitchFamily="50" charset="0"/>
              </a:rPr>
              <a:t>2 </a:t>
            </a:r>
            <a:r>
              <a:rPr lang="fr-FR" sz="2400" b="1" dirty="0" err="1" smtClean="0">
                <a:latin typeface="Marianne" panose="02000000000000000000" pitchFamily="50" charset="0"/>
              </a:rPr>
              <a:t>Pré-requis</a:t>
            </a:r>
            <a:endParaRPr lang="fr-FR" sz="2400" b="1" dirty="0">
              <a:latin typeface="Marianne" panose="02000000000000000000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21AB14-C436-B560-EA42-D0F61BBFD677}"/>
              </a:ext>
            </a:extLst>
          </p:cNvPr>
          <p:cNvSpPr/>
          <p:nvPr/>
        </p:nvSpPr>
        <p:spPr>
          <a:xfrm>
            <a:off x="1170432" y="803496"/>
            <a:ext cx="5980176" cy="4571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288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2"/>
          <p:cNvSpPr txBox="1">
            <a:spLocks/>
          </p:cNvSpPr>
          <p:nvPr/>
        </p:nvSpPr>
        <p:spPr>
          <a:xfrm>
            <a:off x="557881" y="-167437"/>
            <a:ext cx="1104695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2- Exemples de Projets financé en 2024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5" name="Google Shape;163;p7">
            <a:extLst>
              <a:ext uri="{FF2B5EF4-FFF2-40B4-BE49-F238E27FC236}">
                <a16:creationId xmlns:a16="http://schemas.microsoft.com/office/drawing/2014/main" id="{B6C35795-96E4-495C-BEF5-DF4F761965C0}"/>
              </a:ext>
            </a:extLst>
          </p:cNvPr>
          <p:cNvSpPr/>
          <p:nvPr/>
        </p:nvSpPr>
        <p:spPr>
          <a:xfrm>
            <a:off x="0" y="747605"/>
            <a:ext cx="6234545" cy="744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7EEE0511-6EEE-E43F-F62E-03EE890327A7}"/>
              </a:ext>
            </a:extLst>
          </p:cNvPr>
          <p:cNvGrpSpPr/>
          <p:nvPr/>
        </p:nvGrpSpPr>
        <p:grpSpPr>
          <a:xfrm>
            <a:off x="38193" y="71626"/>
            <a:ext cx="10232194" cy="6704780"/>
            <a:chOff x="50822" y="1022257"/>
            <a:chExt cx="5728408" cy="6704780"/>
          </a:xfrm>
        </p:grpSpPr>
        <p:sp>
          <p:nvSpPr>
            <p:cNvPr id="18" name="Google Shape;175;p7"/>
            <p:cNvSpPr/>
            <p:nvPr/>
          </p:nvSpPr>
          <p:spPr>
            <a:xfrm>
              <a:off x="93452" y="1817767"/>
              <a:ext cx="5685778" cy="59092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Ingénierie </a:t>
              </a:r>
              <a:r>
                <a:rPr lang="fr-FR" dirty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pour le développement </a:t>
              </a: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de la filière de cresson</a:t>
              </a:r>
            </a:p>
            <a:p>
              <a:pPr algn="just">
                <a:lnSpc>
                  <a:spcPct val="150000"/>
                </a:lnSpc>
                <a:buClr>
                  <a:srgbClr val="000000"/>
                </a:buClr>
                <a:buSzPts val="1600"/>
              </a:pPr>
              <a:endParaRPr lang="fr-FR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Accompagnement pour la mutualisation de site de restauration collective pour un approvisionnement EGALM et issus des circuits de proximité </a:t>
              </a:r>
            </a:p>
            <a:p>
              <a:pPr algn="just">
                <a:lnSpc>
                  <a:spcPct val="150000"/>
                </a:lnSpc>
                <a:buClr>
                  <a:srgbClr val="000000"/>
                </a:buClr>
                <a:buSzPts val="1600"/>
              </a:pPr>
              <a:endParaRPr lang="fr-FR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Réalisation d’un parcours d’éducation alimentaire avec les associations partenaires du territoires </a:t>
              </a:r>
            </a:p>
            <a:p>
              <a:pPr algn="just">
                <a:lnSpc>
                  <a:spcPct val="150000"/>
                </a:lnSpc>
                <a:buClr>
                  <a:srgbClr val="000000"/>
                </a:buClr>
                <a:buSzPts val="1600"/>
              </a:pPr>
              <a:endParaRPr lang="fr-FR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Formation des enseignants des écoles pour pérenniser la mise en place de potager éducatif </a:t>
              </a:r>
            </a:p>
            <a:p>
              <a:pPr algn="just">
                <a:lnSpc>
                  <a:spcPct val="150000"/>
                </a:lnSpc>
                <a:buClr>
                  <a:srgbClr val="000000"/>
                </a:buClr>
                <a:buSzPts val="1600"/>
              </a:pPr>
              <a:endParaRPr lang="fr-FR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 smtClean="0">
                  <a:solidFill>
                    <a:srgbClr val="000000"/>
                  </a:solidFill>
                  <a:latin typeface="Marianne"/>
                  <a:ea typeface="Arial"/>
                  <a:cs typeface="Arial"/>
                  <a:sym typeface="Arial"/>
                </a:rPr>
                <a:t>Former la restauration commerciale pour végétaliser les assiettes </a:t>
              </a: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endParaRPr lang="fr-FR" dirty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  <a:p>
              <a:pPr marL="285750" indent="-285750" algn="just">
                <a:lnSpc>
                  <a:spcPct val="150000"/>
                </a:lnSpc>
                <a:buClr>
                  <a:srgbClr val="000000"/>
                </a:buClr>
                <a:buSzPts val="1600"/>
                <a:buFont typeface="Wingdings" panose="05000000000000000000" pitchFamily="2" charset="2"/>
                <a:buChar char="ü"/>
              </a:pPr>
              <a:r>
                <a:rPr lang="fr-FR" dirty="0"/>
                <a:t>Coordination des producteurs sur les débouchés locaux et rencontre avec les commerces et la RC</a:t>
              </a:r>
              <a:endParaRPr lang="fr-FR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" name="Image 18" descr="Une image contenant texte, capture d’écran, Graphique, Police&#10;&#10;Description générée automatiquement">
              <a:extLst>
                <a:ext uri="{FF2B5EF4-FFF2-40B4-BE49-F238E27FC236}">
                  <a16:creationId xmlns:a16="http://schemas.microsoft.com/office/drawing/2014/main" id="{F79B895E-5CFB-2FB3-55FE-E79128EEE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2" y="1022257"/>
              <a:ext cx="316574" cy="5564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586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04" y="210672"/>
            <a:ext cx="494193" cy="49419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itre 2"/>
          <p:cNvSpPr txBox="1">
            <a:spLocks/>
          </p:cNvSpPr>
          <p:nvPr/>
        </p:nvSpPr>
        <p:spPr>
          <a:xfrm>
            <a:off x="584200" y="0"/>
            <a:ext cx="1086407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2- Dépenses éligibles – immatériel 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19" name="Google Shape;163;p7">
            <a:extLst>
              <a:ext uri="{FF2B5EF4-FFF2-40B4-BE49-F238E27FC236}">
                <a16:creationId xmlns:a16="http://schemas.microsoft.com/office/drawing/2014/main" id="{B6C35795-96E4-495C-BEF5-DF4F761965C0}"/>
              </a:ext>
            </a:extLst>
          </p:cNvPr>
          <p:cNvSpPr/>
          <p:nvPr/>
        </p:nvSpPr>
        <p:spPr>
          <a:xfrm>
            <a:off x="0" y="850901"/>
            <a:ext cx="5867400" cy="63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1060437"/>
            <a:ext cx="1185036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Marianne" panose="02000000000000000000" pitchFamily="50" charset="0"/>
              </a:rPr>
              <a:t>Dépenses de personnel </a:t>
            </a:r>
            <a:endParaRPr lang="fr-FR" sz="2000" dirty="0" smtClean="0">
              <a:latin typeface="Marianne" panose="02000000000000000000" pitchFamily="50" charset="0"/>
            </a:endParaRPr>
          </a:p>
          <a:p>
            <a:pPr marL="1257300" lvl="2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Marianne" panose="02000000000000000000" pitchFamily="50" charset="0"/>
              </a:rPr>
              <a:t>Personnels </a:t>
            </a:r>
            <a:r>
              <a:rPr lang="fr-FR" sz="2000" b="1" dirty="0" smtClean="0">
                <a:latin typeface="Marianne" panose="02000000000000000000" pitchFamily="50" charset="0"/>
              </a:rPr>
              <a:t>recrutés </a:t>
            </a:r>
            <a:r>
              <a:rPr lang="fr-FR" sz="2000" b="1" dirty="0">
                <a:latin typeface="Marianne" panose="02000000000000000000" pitchFamily="50" charset="0"/>
              </a:rPr>
              <a:t>en appui </a:t>
            </a:r>
            <a:r>
              <a:rPr lang="fr-FR" sz="2000" dirty="0">
                <a:latin typeface="Marianne" panose="02000000000000000000" pitchFamily="50" charset="0"/>
              </a:rPr>
              <a:t>pour la réalisation du projet </a:t>
            </a:r>
            <a:endParaRPr lang="fr-FR" sz="2000" dirty="0" smtClean="0">
              <a:latin typeface="Marianne" panose="02000000000000000000" pitchFamily="50" charset="0"/>
            </a:endParaRPr>
          </a:p>
          <a:p>
            <a:pPr marL="1257300" lvl="2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rgbClr val="7030A0"/>
                </a:solidFill>
                <a:latin typeface="Marianne" panose="02000000000000000000" pitchFamily="50" charset="0"/>
              </a:rPr>
              <a:t>Le </a:t>
            </a:r>
            <a:r>
              <a:rPr lang="fr-FR" sz="2000" b="1" dirty="0">
                <a:solidFill>
                  <a:srgbClr val="7030A0"/>
                </a:solidFill>
                <a:latin typeface="Marianne" panose="02000000000000000000" pitchFamily="50" charset="0"/>
              </a:rPr>
              <a:t>financement du poste de l’animateur de niveau 2 n’est pas éligible, sauf dans la limite de 20% pour des actions opérationnelles </a:t>
            </a:r>
            <a:endParaRPr lang="fr-FR" sz="2000" b="1" dirty="0" smtClean="0">
              <a:solidFill>
                <a:srgbClr val="7030A0"/>
              </a:solidFill>
              <a:latin typeface="Marianne" panose="02000000000000000000" pitchFamily="50" charset="0"/>
            </a:endParaRPr>
          </a:p>
          <a:p>
            <a:pPr marL="1257300" lvl="2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fr-FR" sz="2000" b="1" dirty="0" smtClean="0">
                <a:latin typeface="Marianne" panose="02000000000000000000" pitchFamily="50" charset="0"/>
              </a:rPr>
              <a:t>Salaire </a:t>
            </a:r>
            <a:r>
              <a:rPr lang="fr-FR" sz="2000" b="1" dirty="0">
                <a:latin typeface="Marianne" panose="02000000000000000000" pitchFamily="50" charset="0"/>
              </a:rPr>
              <a:t>de fonctionnaire non éligible</a:t>
            </a:r>
          </a:p>
          <a:p>
            <a:pPr marL="1257300" lvl="2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accent2">
                  <a:lumMod val="75000"/>
                </a:schemeClr>
              </a:solidFill>
              <a:latin typeface="Marianne" panose="02000000000000000000" pitchFamily="50" charset="0"/>
            </a:endParaRPr>
          </a:p>
          <a:p>
            <a:pPr lvl="2" algn="just">
              <a:lnSpc>
                <a:spcPct val="120000"/>
              </a:lnSpc>
            </a:pPr>
            <a:r>
              <a:rPr lang="fr-FR" sz="2000" b="1" dirty="0" smtClean="0">
                <a:latin typeface="Marianne" panose="02000000000000000000" pitchFamily="50" charset="0"/>
              </a:rPr>
              <a:t> </a:t>
            </a:r>
          </a:p>
          <a:p>
            <a:pPr lvl="2" algn="just">
              <a:lnSpc>
                <a:spcPct val="120000"/>
              </a:lnSpc>
            </a:pPr>
            <a:endParaRPr lang="fr-FR" sz="2000" b="1" dirty="0" smtClean="0">
              <a:latin typeface="Marianne" panose="02000000000000000000" pitchFamily="50" charset="0"/>
            </a:endParaRPr>
          </a:p>
          <a:p>
            <a:pPr lvl="2" algn="just">
              <a:lnSpc>
                <a:spcPct val="120000"/>
              </a:lnSpc>
            </a:pPr>
            <a:endParaRPr lang="fr-FR" sz="2000" b="1" dirty="0">
              <a:latin typeface="Marianne" panose="02000000000000000000" pitchFamily="50" charset="0"/>
            </a:endParaRPr>
          </a:p>
          <a:p>
            <a:pPr lvl="2" algn="just">
              <a:lnSpc>
                <a:spcPct val="120000"/>
              </a:lnSpc>
            </a:pPr>
            <a:endParaRPr lang="fr-FR" sz="2000" b="1" dirty="0" smtClean="0">
              <a:latin typeface="Marianne" panose="02000000000000000000" pitchFamily="50" charset="0"/>
            </a:endParaRPr>
          </a:p>
          <a:p>
            <a:pPr lvl="2" algn="just">
              <a:lnSpc>
                <a:spcPct val="120000"/>
              </a:lnSpc>
            </a:pPr>
            <a:endParaRPr lang="fr-FR" sz="2000" b="1" dirty="0" smtClean="0">
              <a:latin typeface="Marianne" panose="02000000000000000000" pitchFamily="50" charset="0"/>
            </a:endParaRPr>
          </a:p>
          <a:p>
            <a:pPr marL="11113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Marianne" panose="02000000000000000000" pitchFamily="50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1051" y="3257014"/>
            <a:ext cx="118503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Frais de mission de ces personnels : A supprimer inclus </a:t>
            </a:r>
            <a:r>
              <a:rPr lang="fr-FR" sz="2000" b="1" dirty="0">
                <a:solidFill>
                  <a:srgbClr val="FF0000"/>
                </a:solidFill>
                <a:latin typeface="Marianne" panose="02000000000000000000" pitchFamily="50" charset="0"/>
              </a:rPr>
              <a:t>dans Dépenses indirectes affectés au </a:t>
            </a:r>
            <a:r>
              <a:rPr lang="fr-FR" sz="20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projet</a:t>
            </a:r>
            <a:endParaRPr lang="fr-FR" sz="2000" b="1" dirty="0" smtClean="0">
              <a:latin typeface="Marianne" panose="02000000000000000000" pitchFamily="50" charset="0"/>
            </a:endParaRPr>
          </a:p>
          <a:p>
            <a:pPr marL="11113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Marianne" panose="02000000000000000000" pitchFamily="50" charset="0"/>
              </a:rPr>
              <a:t>Prestations de services</a:t>
            </a:r>
            <a:endParaRPr lang="fr-FR" sz="2000" b="1" dirty="0">
              <a:latin typeface="Marianne" panose="02000000000000000000" pitchFamily="50" charset="0"/>
            </a:endParaRPr>
          </a:p>
          <a:p>
            <a:pPr marL="1268413" lvl="3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Marianne" panose="02000000000000000000" pitchFamily="50" charset="0"/>
              </a:rPr>
              <a:t>Joindre </a:t>
            </a:r>
            <a:r>
              <a:rPr lang="fr-FR" sz="2000" dirty="0" smtClean="0">
                <a:latin typeface="Marianne" panose="02000000000000000000" pitchFamily="50" charset="0"/>
              </a:rPr>
              <a:t>des devis</a:t>
            </a:r>
          </a:p>
          <a:p>
            <a:pPr marL="11113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Marianne" panose="02000000000000000000" pitchFamily="50" charset="0"/>
              </a:rPr>
              <a:t>Conventionnement avec un partenaire</a:t>
            </a:r>
          </a:p>
          <a:p>
            <a:pPr marL="1268413" lvl="3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Marianne" panose="02000000000000000000" pitchFamily="50" charset="0"/>
              </a:rPr>
              <a:t>Joindre la convention ou modèle </a:t>
            </a:r>
            <a:endParaRPr lang="fr-FR" sz="2000" dirty="0">
              <a:latin typeface="Marianne" panose="02000000000000000000" pitchFamily="50" charset="0"/>
            </a:endParaRPr>
          </a:p>
          <a:p>
            <a:pPr marL="11113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Marianne" panose="02000000000000000000" pitchFamily="50" charset="0"/>
              </a:rPr>
              <a:t> </a:t>
            </a:r>
            <a:endParaRPr lang="fr-FR" sz="2000" b="1" dirty="0">
              <a:latin typeface="Marianne" panose="02000000000000000000" pitchFamily="50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Marianne" panose="02000000000000000000" pitchFamily="50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4" y="2047599"/>
            <a:ext cx="889420" cy="85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1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04" y="210672"/>
            <a:ext cx="494193" cy="49419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itre 2"/>
          <p:cNvSpPr txBox="1">
            <a:spLocks/>
          </p:cNvSpPr>
          <p:nvPr/>
        </p:nvSpPr>
        <p:spPr>
          <a:xfrm>
            <a:off x="584200" y="0"/>
            <a:ext cx="10864070" cy="989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Marianne" panose="02000000000000000000" pitchFamily="50" charset="0"/>
              </a:rPr>
              <a:t>Dépenses éligibles – matériel </a:t>
            </a:r>
            <a:endParaRPr lang="fr-FR" sz="2800" dirty="0">
              <a:latin typeface="Marianne" panose="02000000000000000000" pitchFamily="50" charset="0"/>
            </a:endParaRPr>
          </a:p>
        </p:txBody>
      </p:sp>
      <p:sp>
        <p:nvSpPr>
          <p:cNvPr id="19" name="Google Shape;163;p7">
            <a:extLst>
              <a:ext uri="{FF2B5EF4-FFF2-40B4-BE49-F238E27FC236}">
                <a16:creationId xmlns:a16="http://schemas.microsoft.com/office/drawing/2014/main" id="{B6C35795-96E4-495C-BEF5-DF4F761965C0}"/>
              </a:ext>
            </a:extLst>
          </p:cNvPr>
          <p:cNvSpPr/>
          <p:nvPr/>
        </p:nvSpPr>
        <p:spPr>
          <a:xfrm>
            <a:off x="0" y="850901"/>
            <a:ext cx="5867400" cy="635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1051" y="1173560"/>
            <a:ext cx="1185036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Marianne" panose="02000000000000000000" pitchFamily="50" charset="0"/>
              </a:rPr>
              <a:t>Limité à 20% max du total de la subvention demandée – 40 000 € maximum</a:t>
            </a: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Marianne" panose="02000000000000000000" pitchFamily="50" charset="0"/>
              </a:rPr>
              <a:t>Les denrées alimentaires uniquement dans le cas d’ateliers, de formations, de démonstrations ou de tests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Marianne" panose="02000000000000000000" pitchFamily="50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5" y="2979903"/>
            <a:ext cx="531526" cy="5102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84200" y="2984072"/>
            <a:ext cx="1111703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Ne </a:t>
            </a:r>
            <a:r>
              <a:rPr lang="fr-FR" sz="2000" b="1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sont pas 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éligibles : </a:t>
            </a:r>
          </a:p>
          <a:p>
            <a:pPr marL="519113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l’achat de véhicule</a:t>
            </a:r>
          </a:p>
          <a:p>
            <a:pPr marL="519113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’achat de foncier</a:t>
            </a:r>
          </a:p>
          <a:p>
            <a:pPr marL="519113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la construction de bâtiments et les frais liés (architecture, AMI)</a:t>
            </a:r>
          </a:p>
          <a:p>
            <a:pPr marL="519113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denrées alimentaires dans le cadre de distribution</a:t>
            </a:r>
          </a:p>
          <a:p>
            <a:pPr marL="519113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Aménagements intérieurs sans avoir ciblé le lieu, ni avoir l’autorisation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5352270" y="37199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fr-FR" dirty="0" smtClean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8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8547</TotalTime>
  <Words>967</Words>
  <Application>Microsoft Office PowerPoint</Application>
  <PresentationFormat>Grand écran</PresentationFormat>
  <Paragraphs>174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SimSun</vt:lpstr>
      <vt:lpstr>Arial</vt:lpstr>
      <vt:lpstr>Arial Unicode MS</vt:lpstr>
      <vt:lpstr>Calibri</vt:lpstr>
      <vt:lpstr>Calibri Light</vt:lpstr>
      <vt:lpstr>Marianne</vt:lpstr>
      <vt:lpstr>Open Sans Condensed</vt:lpstr>
      <vt:lpstr>Times New Roman</vt:lpstr>
      <vt:lpstr>Wingdings</vt:lpstr>
      <vt:lpstr>Thème Office</vt:lpstr>
      <vt:lpstr>Planification écologique   Soutien à la structuration des PAT de niveau 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Amélie MATHIRON</dc:creator>
  <cp:lastModifiedBy>Theophile PARENT</cp:lastModifiedBy>
  <cp:revision>491</cp:revision>
  <cp:lastPrinted>2023-11-16T18:07:14Z</cp:lastPrinted>
  <dcterms:created xsi:type="dcterms:W3CDTF">2021-03-31T15:52:31Z</dcterms:created>
  <dcterms:modified xsi:type="dcterms:W3CDTF">2025-07-01T13:44:30Z</dcterms:modified>
</cp:coreProperties>
</file>