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7"/>
  </p:notesMasterIdLst>
  <p:sldIdLst>
    <p:sldId id="263" r:id="rId4"/>
    <p:sldId id="264" r:id="rId5"/>
    <p:sldId id="273" r:id="rId6"/>
    <p:sldId id="296" r:id="rId7"/>
    <p:sldId id="297" r:id="rId8"/>
    <p:sldId id="270" r:id="rId9"/>
    <p:sldId id="272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71" r:id="rId22"/>
    <p:sldId id="266" r:id="rId23"/>
    <p:sldId id="257" r:id="rId24"/>
    <p:sldId id="267" r:id="rId25"/>
    <p:sldId id="268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oise WIPF" initials="EW" lastIdx="17" clrIdx="0">
    <p:extLst>
      <p:ext uri="{19B8F6BF-5375-455C-9EA6-DF929625EA0E}">
        <p15:presenceInfo xmlns:p15="http://schemas.microsoft.com/office/powerpoint/2012/main" userId="Eloise WIPF" providerId="None"/>
      </p:ext>
    </p:extLst>
  </p:cmAuthor>
  <p:cmAuthor id="2" name="Agnès PIGNAULT" initials="AP" lastIdx="11" clrIdx="1">
    <p:extLst>
      <p:ext uri="{19B8F6BF-5375-455C-9EA6-DF929625EA0E}">
        <p15:presenceInfo xmlns:p15="http://schemas.microsoft.com/office/powerpoint/2012/main" userId="Agnès PIGNAUL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118B1-0738-43C4-8DA3-15E9CB1D8BA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87FFEE1-26CE-49CE-821E-FC11AFE1B378}">
      <dgm:prSet phldrT="[Texte]"/>
      <dgm:spPr>
        <a:solidFill>
          <a:schemeClr val="accent3"/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Développer des colis alimentaires avec des denrées de meilleure qualité et plus diversifiées.</a:t>
          </a:r>
          <a:endParaRPr lang="fr-FR">
            <a:solidFill>
              <a:schemeClr val="bg2"/>
            </a:solidFill>
          </a:endParaRPr>
        </a:p>
      </dgm:t>
    </dgm:pt>
    <dgm:pt modelId="{83CA7A9B-198F-42CE-9568-478452CF011D}" type="parTrans" cxnId="{16447E32-449A-490F-A62D-A1762D5824AA}">
      <dgm:prSet/>
      <dgm:spPr/>
      <dgm:t>
        <a:bodyPr/>
        <a:lstStyle/>
        <a:p>
          <a:endParaRPr lang="fr-FR"/>
        </a:p>
      </dgm:t>
    </dgm:pt>
    <dgm:pt modelId="{3AC26895-0FFD-441E-A99F-E5EDB90D3386}" type="sibTrans" cxnId="{16447E32-449A-490F-A62D-A1762D5824AA}">
      <dgm:prSet/>
      <dgm:spPr/>
      <dgm:t>
        <a:bodyPr/>
        <a:lstStyle/>
        <a:p>
          <a:endParaRPr lang="fr-FR"/>
        </a:p>
      </dgm:t>
    </dgm:pt>
    <dgm:pt modelId="{2D063221-E742-4B61-A57E-2D9A5B66F8D4}">
      <dgm:prSet phldrT="[Texte]"/>
      <dgm:spPr>
        <a:solidFill>
          <a:srgbClr val="FF9900"/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</a:rPr>
            <a:t>Améliorer l’information, la communication et l’accessibilité des dispositifs d’aide alimentaire.</a:t>
          </a:r>
          <a:endParaRPr lang="fr-FR">
            <a:solidFill>
              <a:schemeClr val="bg2"/>
            </a:solidFill>
          </a:endParaRPr>
        </a:p>
      </dgm:t>
    </dgm:pt>
    <dgm:pt modelId="{E6CE7340-E35A-4136-9FD5-334ADEE43CE9}" type="parTrans" cxnId="{0BD44FF0-4142-4468-A9CE-675F52749AAA}">
      <dgm:prSet/>
      <dgm:spPr/>
      <dgm:t>
        <a:bodyPr/>
        <a:lstStyle/>
        <a:p>
          <a:endParaRPr lang="fr-FR"/>
        </a:p>
      </dgm:t>
    </dgm:pt>
    <dgm:pt modelId="{48EF2D20-7B35-4E4F-B39F-6F730DEF9E13}" type="sibTrans" cxnId="{0BD44FF0-4142-4468-A9CE-675F52749AAA}">
      <dgm:prSet/>
      <dgm:spPr/>
      <dgm:t>
        <a:bodyPr/>
        <a:lstStyle/>
        <a:p>
          <a:endParaRPr lang="fr-FR"/>
        </a:p>
      </dgm:t>
    </dgm:pt>
    <dgm:pt modelId="{8C458022-590C-4C4E-BA13-E4183F381485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Renforcer le sentiment de dignité et pallier le sentiment de honte des bénéficiaires de l’aide alimentaire.</a:t>
          </a:r>
          <a:endParaRPr lang="fr-FR">
            <a:solidFill>
              <a:schemeClr val="bg2"/>
            </a:solidFill>
          </a:endParaRPr>
        </a:p>
      </dgm:t>
    </dgm:pt>
    <dgm:pt modelId="{C4EA1A16-77D2-4272-A0C1-44254B77627E}" type="parTrans" cxnId="{F2897025-67B9-453C-9715-29C61993B3D0}">
      <dgm:prSet/>
      <dgm:spPr/>
      <dgm:t>
        <a:bodyPr/>
        <a:lstStyle/>
        <a:p>
          <a:endParaRPr lang="fr-FR"/>
        </a:p>
      </dgm:t>
    </dgm:pt>
    <dgm:pt modelId="{CD141035-AAFB-4499-A131-ECDFC0C84DB7}" type="sibTrans" cxnId="{F2897025-67B9-453C-9715-29C61993B3D0}">
      <dgm:prSet/>
      <dgm:spPr/>
      <dgm:t>
        <a:bodyPr/>
        <a:lstStyle/>
        <a:p>
          <a:endParaRPr lang="fr-FR"/>
        </a:p>
      </dgm:t>
    </dgm:pt>
    <dgm:pt modelId="{9C11D1AE-EDCE-4095-BFD3-A0FCE4DB527F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Améliorer la coopération à l’échelle locale entre les associations.</a:t>
          </a:r>
        </a:p>
      </dgm:t>
    </dgm:pt>
    <dgm:pt modelId="{8FC13B5A-0035-4A73-912B-893BE984718D}" type="parTrans" cxnId="{0E800AD6-EB33-4F9B-A260-4F76427A6810}">
      <dgm:prSet/>
      <dgm:spPr/>
      <dgm:t>
        <a:bodyPr/>
        <a:lstStyle/>
        <a:p>
          <a:endParaRPr lang="fr-FR"/>
        </a:p>
      </dgm:t>
    </dgm:pt>
    <dgm:pt modelId="{C4E701E4-A273-4B85-948E-9942A24AC4A2}" type="sibTrans" cxnId="{0E800AD6-EB33-4F9B-A260-4F76427A6810}">
      <dgm:prSet/>
      <dgm:spPr/>
      <dgm:t>
        <a:bodyPr/>
        <a:lstStyle/>
        <a:p>
          <a:endParaRPr lang="fr-FR"/>
        </a:p>
      </dgm:t>
    </dgm:pt>
    <dgm:pt modelId="{5F3EE619-65F1-47C9-AEB2-4FC6EE6FCE0A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Professionnaliser l’accès de tous à une alimentation saine et de qualité.</a:t>
          </a:r>
        </a:p>
      </dgm:t>
    </dgm:pt>
    <dgm:pt modelId="{164D4D7F-6FA1-4E9F-89BA-6DED20FE12A6}" type="parTrans" cxnId="{493D3DA5-6C36-467B-A146-3B11EDEF9F42}">
      <dgm:prSet/>
      <dgm:spPr/>
      <dgm:t>
        <a:bodyPr/>
        <a:lstStyle/>
        <a:p>
          <a:endParaRPr lang="fr-FR"/>
        </a:p>
      </dgm:t>
    </dgm:pt>
    <dgm:pt modelId="{295928C9-EAA0-4830-A64A-4500A4757F20}" type="sibTrans" cxnId="{493D3DA5-6C36-467B-A146-3B11EDEF9F42}">
      <dgm:prSet/>
      <dgm:spPr/>
      <dgm:t>
        <a:bodyPr/>
        <a:lstStyle/>
        <a:p>
          <a:endParaRPr lang="fr-FR"/>
        </a:p>
      </dgm:t>
    </dgm:pt>
    <dgm:pt modelId="{459D38BA-9D85-4D92-BF90-13FD6AC27034}">
      <dgm:prSet/>
      <dgm:spPr>
        <a:solidFill>
          <a:schemeClr val="accent2"/>
        </a:solidFill>
      </dgm:spPr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fr-FR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Favoriser la participation citoyenne et l’accessibilité culturelle à une alimentation de qualité, saine et durable</a:t>
          </a:r>
          <a:endParaRPr lang="fr-FR">
            <a:solidFill>
              <a:schemeClr val="bg2"/>
            </a:solidFill>
          </a:endParaRPr>
        </a:p>
      </dgm:t>
    </dgm:pt>
    <dgm:pt modelId="{B001213F-1FA2-4E44-8EAC-B9174C776556}" type="parTrans" cxnId="{18E76B4A-A1E9-4B20-8578-A5AC47B82A89}">
      <dgm:prSet/>
      <dgm:spPr/>
      <dgm:t>
        <a:bodyPr/>
        <a:lstStyle/>
        <a:p>
          <a:endParaRPr lang="fr-FR"/>
        </a:p>
      </dgm:t>
    </dgm:pt>
    <dgm:pt modelId="{51389208-BB3F-4439-A6DC-5AE70E6D86FD}" type="sibTrans" cxnId="{18E76B4A-A1E9-4B20-8578-A5AC47B82A89}">
      <dgm:prSet/>
      <dgm:spPr/>
      <dgm:t>
        <a:bodyPr/>
        <a:lstStyle/>
        <a:p>
          <a:endParaRPr lang="fr-FR"/>
        </a:p>
      </dgm:t>
    </dgm:pt>
    <dgm:pt modelId="{3E160EED-98CB-47E5-B679-4992A615CBB8}" type="pres">
      <dgm:prSet presAssocID="{E3B118B1-0738-43C4-8DA3-15E9CB1D8B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D3B967C-05ED-4041-ACAC-C6CEDF78E9D2}" type="pres">
      <dgm:prSet presAssocID="{387FFEE1-26CE-49CE-821E-FC11AFE1B37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F5B8F-A65B-4393-83A8-B6A858D2D579}" type="pres">
      <dgm:prSet presAssocID="{3AC26895-0FFD-441E-A99F-E5EDB90D3386}" presName="sibTrans" presStyleCnt="0"/>
      <dgm:spPr/>
    </dgm:pt>
    <dgm:pt modelId="{4A9039DB-1805-44A3-924C-DEDF65CB96A6}" type="pres">
      <dgm:prSet presAssocID="{5F3EE619-65F1-47C9-AEB2-4FC6EE6FCE0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6B3D7F-1BAA-4624-8FF4-ABC2866845FE}" type="pres">
      <dgm:prSet presAssocID="{295928C9-EAA0-4830-A64A-4500A4757F20}" presName="sibTrans" presStyleCnt="0"/>
      <dgm:spPr/>
    </dgm:pt>
    <dgm:pt modelId="{13D8106C-28F6-44E1-BF26-6A94D4904868}" type="pres">
      <dgm:prSet presAssocID="{459D38BA-9D85-4D92-BF90-13FD6AC2703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BC29C5-C85A-49AD-94F5-E075DEF37DEA}" type="pres">
      <dgm:prSet presAssocID="{51389208-BB3F-4439-A6DC-5AE70E6D86FD}" presName="sibTrans" presStyleCnt="0"/>
      <dgm:spPr/>
    </dgm:pt>
    <dgm:pt modelId="{9D6AAFBB-2DE9-44CB-A925-9E0AE5523ECE}" type="pres">
      <dgm:prSet presAssocID="{9C11D1AE-EDCE-4095-BFD3-A0FCE4DB527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1CBF4F-8F09-482A-96FA-B2A2C84E3E87}" type="pres">
      <dgm:prSet presAssocID="{C4E701E4-A273-4B85-948E-9942A24AC4A2}" presName="sibTrans" presStyleCnt="0"/>
      <dgm:spPr/>
    </dgm:pt>
    <dgm:pt modelId="{CE9AEBF2-1B4B-4DA8-9932-E0439EE6EA0B}" type="pres">
      <dgm:prSet presAssocID="{2D063221-E742-4B61-A57E-2D9A5B66F8D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F2C0B0-D4DA-4E9F-9F6B-746E31274D37}" type="pres">
      <dgm:prSet presAssocID="{48EF2D20-7B35-4E4F-B39F-6F730DEF9E13}" presName="sibTrans" presStyleCnt="0"/>
      <dgm:spPr/>
    </dgm:pt>
    <dgm:pt modelId="{47E76319-80D2-4873-8347-8B1C819979CA}" type="pres">
      <dgm:prSet presAssocID="{8C458022-590C-4C4E-BA13-E4183F38148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93D3DA5-6C36-467B-A146-3B11EDEF9F42}" srcId="{E3B118B1-0738-43C4-8DA3-15E9CB1D8BAA}" destId="{5F3EE619-65F1-47C9-AEB2-4FC6EE6FCE0A}" srcOrd="1" destOrd="0" parTransId="{164D4D7F-6FA1-4E9F-89BA-6DED20FE12A6}" sibTransId="{295928C9-EAA0-4830-A64A-4500A4757F20}"/>
    <dgm:cxn modelId="{B2F066CD-7F17-40A3-81A5-5773E40023C7}" type="presOf" srcId="{9C11D1AE-EDCE-4095-BFD3-A0FCE4DB527F}" destId="{9D6AAFBB-2DE9-44CB-A925-9E0AE5523ECE}" srcOrd="0" destOrd="0" presId="urn:microsoft.com/office/officeart/2005/8/layout/default"/>
    <dgm:cxn modelId="{F2897025-67B9-453C-9715-29C61993B3D0}" srcId="{E3B118B1-0738-43C4-8DA3-15E9CB1D8BAA}" destId="{8C458022-590C-4C4E-BA13-E4183F381485}" srcOrd="5" destOrd="0" parTransId="{C4EA1A16-77D2-4272-A0C1-44254B77627E}" sibTransId="{CD141035-AAFB-4499-A131-ECDFC0C84DB7}"/>
    <dgm:cxn modelId="{0C90558C-70CA-4CDF-B554-91A6CA3539E5}" type="presOf" srcId="{459D38BA-9D85-4D92-BF90-13FD6AC27034}" destId="{13D8106C-28F6-44E1-BF26-6A94D4904868}" srcOrd="0" destOrd="0" presId="urn:microsoft.com/office/officeart/2005/8/layout/default"/>
    <dgm:cxn modelId="{30A672E4-8242-4E28-A45E-0D8725DD2153}" type="presOf" srcId="{2D063221-E742-4B61-A57E-2D9A5B66F8D4}" destId="{CE9AEBF2-1B4B-4DA8-9932-E0439EE6EA0B}" srcOrd="0" destOrd="0" presId="urn:microsoft.com/office/officeart/2005/8/layout/default"/>
    <dgm:cxn modelId="{8B88C4D1-96DA-4827-9F15-A4853E30CF02}" type="presOf" srcId="{E3B118B1-0738-43C4-8DA3-15E9CB1D8BAA}" destId="{3E160EED-98CB-47E5-B679-4992A615CBB8}" srcOrd="0" destOrd="0" presId="urn:microsoft.com/office/officeart/2005/8/layout/default"/>
    <dgm:cxn modelId="{16447E32-449A-490F-A62D-A1762D5824AA}" srcId="{E3B118B1-0738-43C4-8DA3-15E9CB1D8BAA}" destId="{387FFEE1-26CE-49CE-821E-FC11AFE1B378}" srcOrd="0" destOrd="0" parTransId="{83CA7A9B-198F-42CE-9568-478452CF011D}" sibTransId="{3AC26895-0FFD-441E-A99F-E5EDB90D3386}"/>
    <dgm:cxn modelId="{0BD44FF0-4142-4468-A9CE-675F52749AAA}" srcId="{E3B118B1-0738-43C4-8DA3-15E9CB1D8BAA}" destId="{2D063221-E742-4B61-A57E-2D9A5B66F8D4}" srcOrd="4" destOrd="0" parTransId="{E6CE7340-E35A-4136-9FD5-334ADEE43CE9}" sibTransId="{48EF2D20-7B35-4E4F-B39F-6F730DEF9E13}"/>
    <dgm:cxn modelId="{18E76B4A-A1E9-4B20-8578-A5AC47B82A89}" srcId="{E3B118B1-0738-43C4-8DA3-15E9CB1D8BAA}" destId="{459D38BA-9D85-4D92-BF90-13FD6AC27034}" srcOrd="2" destOrd="0" parTransId="{B001213F-1FA2-4E44-8EAC-B9174C776556}" sibTransId="{51389208-BB3F-4439-A6DC-5AE70E6D86FD}"/>
    <dgm:cxn modelId="{59E5AE05-2A8B-43CD-90DA-1FEBABA86B1D}" type="presOf" srcId="{387FFEE1-26CE-49CE-821E-FC11AFE1B378}" destId="{3D3B967C-05ED-4041-ACAC-C6CEDF78E9D2}" srcOrd="0" destOrd="0" presId="urn:microsoft.com/office/officeart/2005/8/layout/default"/>
    <dgm:cxn modelId="{0E800AD6-EB33-4F9B-A260-4F76427A6810}" srcId="{E3B118B1-0738-43C4-8DA3-15E9CB1D8BAA}" destId="{9C11D1AE-EDCE-4095-BFD3-A0FCE4DB527F}" srcOrd="3" destOrd="0" parTransId="{8FC13B5A-0035-4A73-912B-893BE984718D}" sibTransId="{C4E701E4-A273-4B85-948E-9942A24AC4A2}"/>
    <dgm:cxn modelId="{A0C15F86-E928-4631-B969-38D7D9822F58}" type="presOf" srcId="{8C458022-590C-4C4E-BA13-E4183F381485}" destId="{47E76319-80D2-4873-8347-8B1C819979CA}" srcOrd="0" destOrd="0" presId="urn:microsoft.com/office/officeart/2005/8/layout/default"/>
    <dgm:cxn modelId="{2D799C39-1BBF-49FC-B36C-7FBC4147EBEA}" type="presOf" srcId="{5F3EE619-65F1-47C9-AEB2-4FC6EE6FCE0A}" destId="{4A9039DB-1805-44A3-924C-DEDF65CB96A6}" srcOrd="0" destOrd="0" presId="urn:microsoft.com/office/officeart/2005/8/layout/default"/>
    <dgm:cxn modelId="{6523E22B-17C8-43FA-95CC-30FAD9CC9CDF}" type="presParOf" srcId="{3E160EED-98CB-47E5-B679-4992A615CBB8}" destId="{3D3B967C-05ED-4041-ACAC-C6CEDF78E9D2}" srcOrd="0" destOrd="0" presId="urn:microsoft.com/office/officeart/2005/8/layout/default"/>
    <dgm:cxn modelId="{1F00B15D-B1E4-44EC-A4C9-86CDC3BE28BD}" type="presParOf" srcId="{3E160EED-98CB-47E5-B679-4992A615CBB8}" destId="{8F3F5B8F-A65B-4393-83A8-B6A858D2D579}" srcOrd="1" destOrd="0" presId="urn:microsoft.com/office/officeart/2005/8/layout/default"/>
    <dgm:cxn modelId="{938DB8B9-F414-42CD-9853-200816EE51ED}" type="presParOf" srcId="{3E160EED-98CB-47E5-B679-4992A615CBB8}" destId="{4A9039DB-1805-44A3-924C-DEDF65CB96A6}" srcOrd="2" destOrd="0" presId="urn:microsoft.com/office/officeart/2005/8/layout/default"/>
    <dgm:cxn modelId="{E9384004-BA36-4D19-BACE-BE4FF233DE6F}" type="presParOf" srcId="{3E160EED-98CB-47E5-B679-4992A615CBB8}" destId="{DB6B3D7F-1BAA-4624-8FF4-ABC2866845FE}" srcOrd="3" destOrd="0" presId="urn:microsoft.com/office/officeart/2005/8/layout/default"/>
    <dgm:cxn modelId="{2CF581A6-902B-4C29-A727-5444CE0BE3C8}" type="presParOf" srcId="{3E160EED-98CB-47E5-B679-4992A615CBB8}" destId="{13D8106C-28F6-44E1-BF26-6A94D4904868}" srcOrd="4" destOrd="0" presId="urn:microsoft.com/office/officeart/2005/8/layout/default"/>
    <dgm:cxn modelId="{21143629-6E80-4984-9961-128E51E76FD3}" type="presParOf" srcId="{3E160EED-98CB-47E5-B679-4992A615CBB8}" destId="{A1BC29C5-C85A-49AD-94F5-E075DEF37DEA}" srcOrd="5" destOrd="0" presId="urn:microsoft.com/office/officeart/2005/8/layout/default"/>
    <dgm:cxn modelId="{8CEB16A9-1DCD-4401-8D77-B68F4DE62740}" type="presParOf" srcId="{3E160EED-98CB-47E5-B679-4992A615CBB8}" destId="{9D6AAFBB-2DE9-44CB-A925-9E0AE5523ECE}" srcOrd="6" destOrd="0" presId="urn:microsoft.com/office/officeart/2005/8/layout/default"/>
    <dgm:cxn modelId="{294A0F5C-21F4-40CE-9821-B63DB8244C60}" type="presParOf" srcId="{3E160EED-98CB-47E5-B679-4992A615CBB8}" destId="{581CBF4F-8F09-482A-96FA-B2A2C84E3E87}" srcOrd="7" destOrd="0" presId="urn:microsoft.com/office/officeart/2005/8/layout/default"/>
    <dgm:cxn modelId="{500B7449-D4A1-4D99-8E89-69BB5087115D}" type="presParOf" srcId="{3E160EED-98CB-47E5-B679-4992A615CBB8}" destId="{CE9AEBF2-1B4B-4DA8-9932-E0439EE6EA0B}" srcOrd="8" destOrd="0" presId="urn:microsoft.com/office/officeart/2005/8/layout/default"/>
    <dgm:cxn modelId="{4A2C736D-2413-4351-B24B-1F57F30D096D}" type="presParOf" srcId="{3E160EED-98CB-47E5-B679-4992A615CBB8}" destId="{5BF2C0B0-D4DA-4E9F-9F6B-746E31274D37}" srcOrd="9" destOrd="0" presId="urn:microsoft.com/office/officeart/2005/8/layout/default"/>
    <dgm:cxn modelId="{893B8B8B-8C35-493C-8E87-37FC46AB462A}" type="presParOf" srcId="{3E160EED-98CB-47E5-B679-4992A615CBB8}" destId="{47E76319-80D2-4873-8347-8B1C819979C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3B967C-05ED-4041-ACAC-C6CEDF78E9D2}">
      <dsp:nvSpPr>
        <dsp:cNvPr id="0" name=""/>
        <dsp:cNvSpPr/>
      </dsp:nvSpPr>
      <dsp:spPr>
        <a:xfrm>
          <a:off x="0" y="643117"/>
          <a:ext cx="2911835" cy="1747101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fr-FR" sz="2000" kern="120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Développer des colis alimentaires avec des denrées de meilleure qualité et plus diversifiées.</a:t>
          </a:r>
          <a:endParaRPr lang="fr-FR" sz="2000" kern="1200">
            <a:solidFill>
              <a:schemeClr val="bg2"/>
            </a:solidFill>
          </a:endParaRPr>
        </a:p>
      </dsp:txBody>
      <dsp:txXfrm>
        <a:off x="0" y="643117"/>
        <a:ext cx="2911835" cy="1747101"/>
      </dsp:txXfrm>
    </dsp:sp>
    <dsp:sp modelId="{4A9039DB-1805-44A3-924C-DEDF65CB96A6}">
      <dsp:nvSpPr>
        <dsp:cNvPr id="0" name=""/>
        <dsp:cNvSpPr/>
      </dsp:nvSpPr>
      <dsp:spPr>
        <a:xfrm>
          <a:off x="3203018" y="643117"/>
          <a:ext cx="2911835" cy="1747101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fr-FR" sz="2000" kern="120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Professionnaliser l’accès de tous à une alimentation saine et de qualité.</a:t>
          </a:r>
        </a:p>
      </dsp:txBody>
      <dsp:txXfrm>
        <a:off x="3203018" y="643117"/>
        <a:ext cx="2911835" cy="1747101"/>
      </dsp:txXfrm>
    </dsp:sp>
    <dsp:sp modelId="{13D8106C-28F6-44E1-BF26-6A94D4904868}">
      <dsp:nvSpPr>
        <dsp:cNvPr id="0" name=""/>
        <dsp:cNvSpPr/>
      </dsp:nvSpPr>
      <dsp:spPr>
        <a:xfrm>
          <a:off x="6406037" y="643117"/>
          <a:ext cx="2911835" cy="1747101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fr-FR" sz="2000" kern="120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Favoriser la participation citoyenne et l’accessibilité culturelle à une alimentation de qualité, saine et durable</a:t>
          </a:r>
          <a:endParaRPr lang="fr-FR" sz="2000" kern="1200">
            <a:solidFill>
              <a:schemeClr val="bg2"/>
            </a:solidFill>
          </a:endParaRPr>
        </a:p>
      </dsp:txBody>
      <dsp:txXfrm>
        <a:off x="6406037" y="643117"/>
        <a:ext cx="2911835" cy="1747101"/>
      </dsp:txXfrm>
    </dsp:sp>
    <dsp:sp modelId="{9D6AAFBB-2DE9-44CB-A925-9E0AE5523ECE}">
      <dsp:nvSpPr>
        <dsp:cNvPr id="0" name=""/>
        <dsp:cNvSpPr/>
      </dsp:nvSpPr>
      <dsp:spPr>
        <a:xfrm>
          <a:off x="0" y="2681402"/>
          <a:ext cx="2911835" cy="174710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fr-FR" sz="2000" kern="120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Améliorer la coopération à l’échelle locale entre les associations.</a:t>
          </a:r>
        </a:p>
      </dsp:txBody>
      <dsp:txXfrm>
        <a:off x="0" y="2681402"/>
        <a:ext cx="2911835" cy="1747101"/>
      </dsp:txXfrm>
    </dsp:sp>
    <dsp:sp modelId="{CE9AEBF2-1B4B-4DA8-9932-E0439EE6EA0B}">
      <dsp:nvSpPr>
        <dsp:cNvPr id="0" name=""/>
        <dsp:cNvSpPr/>
      </dsp:nvSpPr>
      <dsp:spPr>
        <a:xfrm>
          <a:off x="3203018" y="2681402"/>
          <a:ext cx="2911835" cy="1747101"/>
        </a:xfrm>
        <a:prstGeom prst="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fr-FR" sz="2000" kern="120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</a:rPr>
            <a:t>Améliorer l’information, la communication et l’accessibilité des dispositifs d’aide alimentaire.</a:t>
          </a:r>
          <a:endParaRPr lang="fr-FR" sz="2000" kern="1200">
            <a:solidFill>
              <a:schemeClr val="bg2"/>
            </a:solidFill>
          </a:endParaRPr>
        </a:p>
      </dsp:txBody>
      <dsp:txXfrm>
        <a:off x="3203018" y="2681402"/>
        <a:ext cx="2911835" cy="1747101"/>
      </dsp:txXfrm>
    </dsp:sp>
    <dsp:sp modelId="{47E76319-80D2-4873-8347-8B1C819979CA}">
      <dsp:nvSpPr>
        <dsp:cNvPr id="0" name=""/>
        <dsp:cNvSpPr/>
      </dsp:nvSpPr>
      <dsp:spPr>
        <a:xfrm>
          <a:off x="6406037" y="2681402"/>
          <a:ext cx="2911835" cy="174710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fr-FR" sz="2000" kern="1200">
              <a:solidFill>
                <a:schemeClr val="bg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Renforcer le sentiment de dignité et pallier le sentiment de honte des bénéficiaires de l’aide alimentaire.</a:t>
          </a:r>
          <a:endParaRPr lang="fr-FR" sz="2000" kern="1200">
            <a:solidFill>
              <a:schemeClr val="bg2"/>
            </a:solidFill>
          </a:endParaRPr>
        </a:p>
      </dsp:txBody>
      <dsp:txXfrm>
        <a:off x="6406037" y="2681402"/>
        <a:ext cx="2911835" cy="1747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B4797-39A4-4A09-8475-EB455F71E415}" type="datetimeFigureOut">
              <a:rPr lang="fr-FR" smtClean="0"/>
              <a:t>24/04/2025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450DC-B6EB-4C20-999E-98962FDEE1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91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1061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>
          <a:extLst>
            <a:ext uri="{FF2B5EF4-FFF2-40B4-BE49-F238E27FC236}">
              <a16:creationId xmlns:a16="http://schemas.microsoft.com/office/drawing/2014/main" id="{7136CF76-D8C4-D5E3-7187-907C3F3F3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5ec9260e2_0_211:notes">
            <a:extLst>
              <a:ext uri="{FF2B5EF4-FFF2-40B4-BE49-F238E27FC236}">
                <a16:creationId xmlns:a16="http://schemas.microsoft.com/office/drawing/2014/main" id="{2AB59726-B381-D428-5006-B515E88CCD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5ec9260e2_0_211:notes">
            <a:extLst>
              <a:ext uri="{FF2B5EF4-FFF2-40B4-BE49-F238E27FC236}">
                <a16:creationId xmlns:a16="http://schemas.microsoft.com/office/drawing/2014/main" id="{10906B5B-C9AB-7119-9C14-FA7A29B04D0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36382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d5ec9260e2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d5ec9260e2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1887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>
          <a:extLst>
            <a:ext uri="{FF2B5EF4-FFF2-40B4-BE49-F238E27FC236}">
              <a16:creationId xmlns:a16="http://schemas.microsoft.com/office/drawing/2014/main" id="{03B9D942-3C1F-F53B-D915-279863B20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d5ec9260e2_0_201:notes">
            <a:extLst>
              <a:ext uri="{FF2B5EF4-FFF2-40B4-BE49-F238E27FC236}">
                <a16:creationId xmlns:a16="http://schemas.microsoft.com/office/drawing/2014/main" id="{7C568F79-441C-4617-DA0B-35FD5EE53C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d5ec9260e2_0_201:notes">
            <a:extLst>
              <a:ext uri="{FF2B5EF4-FFF2-40B4-BE49-F238E27FC236}">
                <a16:creationId xmlns:a16="http://schemas.microsoft.com/office/drawing/2014/main" id="{E939E9A1-00BB-EF03-A2B5-B9BD03299E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à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1410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9b65b7058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9b65b7058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7659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>
          <a:extLst>
            <a:ext uri="{FF2B5EF4-FFF2-40B4-BE49-F238E27FC236}">
              <a16:creationId xmlns:a16="http://schemas.microsoft.com/office/drawing/2014/main" id="{AD6287F5-9EEC-7F8D-5517-FE38AE0B3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9b65b7058_0_45:notes">
            <a:extLst>
              <a:ext uri="{FF2B5EF4-FFF2-40B4-BE49-F238E27FC236}">
                <a16:creationId xmlns:a16="http://schemas.microsoft.com/office/drawing/2014/main" id="{476FEFB9-F57D-358A-AF3A-CB9109E252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9b65b7058_0_45:notes">
            <a:extLst>
              <a:ext uri="{FF2B5EF4-FFF2-40B4-BE49-F238E27FC236}">
                <a16:creationId xmlns:a16="http://schemas.microsoft.com/office/drawing/2014/main" id="{0F95F77F-FF4A-3DAD-5B50-EBF299DA7A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91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19b65b7058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19b65b7058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6568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19b65b70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19b65b70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68845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1298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b0cd07ff3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FR"/>
              <a:t>Lucie</a:t>
            </a:r>
            <a:endParaRPr/>
          </a:p>
        </p:txBody>
      </p:sp>
      <p:sp>
        <p:nvSpPr>
          <p:cNvPr id="90" name="Google Shape;90;g11b0cd07ff3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14337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sz="1200" dirty="0" smtClean="0"/>
              <a:t>Agnès 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endParaRPr lang="fr-FR" sz="1200" dirty="0" smtClean="0"/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 smtClean="0"/>
              <a:t>Enveloppe </a:t>
            </a:r>
            <a:r>
              <a:rPr lang="fr-FR" sz="1200" dirty="0"/>
              <a:t>régionale fongible si consommation &lt;</a:t>
            </a:r>
            <a:r>
              <a:rPr lang="fr-FR" sz="1200" baseline="0" dirty="0"/>
              <a:t> solde</a:t>
            </a:r>
            <a:r>
              <a:rPr lang="fr-FR" sz="1200" dirty="0"/>
              <a:t> absorbé par d’autres DRAAF et vis versa</a:t>
            </a:r>
          </a:p>
          <a:p>
            <a:pPr marL="342900" indent="-342900">
              <a:lnSpc>
                <a:spcPct val="117000"/>
              </a:lnSpc>
              <a:buFont typeface="Wingdings" panose="05000000000000000000" pitchFamily="2" charset="2"/>
              <a:buChar char="Ø"/>
            </a:pPr>
            <a:r>
              <a:rPr lang="fr-FR" sz="1200" dirty="0"/>
              <a:t>Instruction des candidatures dans le cadre d’un </a:t>
            </a:r>
            <a:r>
              <a:rPr lang="fr-FR" sz="1200" b="1" dirty="0"/>
              <a:t>comité de sélection régional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461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b0cd07ff3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0" name="Google Shape;90;g11b0cd07ff3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393002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dirty="0" smtClean="0"/>
              <a:t>des habitants (prégnance de la précarité alimentaire sur le territoire, manque ou dispersion de l’offre d’aide alimentaire, zone blanche, etc.), </a:t>
            </a:r>
            <a:endParaRPr lang="fr-FR" sz="1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5613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17000"/>
              </a:lnSpc>
              <a:buFont typeface="Wingdings" panose="05000000000000000000" pitchFamily="2" charset="2"/>
              <a:buNone/>
            </a:pPr>
            <a:r>
              <a:rPr lang="fr-FR" dirty="0" smtClean="0"/>
              <a:t>des habitants (prégnance de la précarité alimentaire sur le territoire, manque ou dispersion de l’offre d’aide alimentaire, zone blanche, etc.), </a:t>
            </a:r>
            <a:endParaRPr lang="fr-FR" sz="12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44B8-8CCB-4380-BAF0-E6584490178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76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b0cd07ff3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0" name="Google Shape;90;g11b0cd07ff3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94720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803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b0cd07ff3_3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fr-FR"/>
              <a:t>Lucie</a:t>
            </a:r>
            <a:endParaRPr/>
          </a:p>
        </p:txBody>
      </p:sp>
      <p:sp>
        <p:nvSpPr>
          <p:cNvPr id="90" name="Google Shape;90;g11b0cd07ff3_3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58903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5185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19b65b705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19b65b705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561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5ec9260e2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5ec9260e2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141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>
          <a:extLst>
            <a:ext uri="{FF2B5EF4-FFF2-40B4-BE49-F238E27FC236}">
              <a16:creationId xmlns:a16="http://schemas.microsoft.com/office/drawing/2014/main" id="{CB61555E-EDE1-FB94-EBB9-EE7DD13354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5ec9260e2_0_211:notes">
            <a:extLst>
              <a:ext uri="{FF2B5EF4-FFF2-40B4-BE49-F238E27FC236}">
                <a16:creationId xmlns:a16="http://schemas.microsoft.com/office/drawing/2014/main" id="{E2DBCA0B-631E-8DDD-B297-72620CE986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5ec9260e2_0_211:notes">
            <a:extLst>
              <a:ext uri="{FF2B5EF4-FFF2-40B4-BE49-F238E27FC236}">
                <a16:creationId xmlns:a16="http://schemas.microsoft.com/office/drawing/2014/main" id="{C749443D-05AC-BA2E-3090-DA31C9E1F5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708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FCF22-8E47-441B-B2E2-A9376C2E2532}" type="datetime1">
              <a:rPr lang="fr-FR" smtClean="0"/>
              <a:t>24/04/2025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503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6751F-150B-4FCD-AF45-5480034784AE}" type="datetime1">
              <a:rPr lang="fr-FR" smtClean="0"/>
              <a:t>24/04/2025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49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E9F43-529D-4DBF-910B-3CBF36AF4677}" type="datetime1">
              <a:rPr lang="fr-FR" smtClean="0"/>
              <a:t>24/04/2025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129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Diapositive de titr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F152E3B3-30CE-4229-B1BF-A1C809FFE701}" type="datetime1">
              <a:rPr lang="fr-FR" smtClean="0"/>
              <a:t>24/04/2025</a:t>
            </a:fld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471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Titre et contenu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A88C41CE-457D-4EEA-B180-5833856EB1CC}" type="datetime1">
              <a:rPr lang="fr-FR" smtClean="0"/>
              <a:t>24/04/2025</a:t>
            </a:fld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28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Titre de sec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2BA3F45-E6C0-40D1-B467-F3C1681AB82C}" type="datetime1">
              <a:rPr lang="fr-FR" smtClean="0"/>
              <a:t>24/04/2025</a:t>
            </a:fld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818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Deux contenu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79B334B-C6BC-4C1D-A45E-02C10F8ACD20}" type="datetime1">
              <a:rPr lang="fr-FR" smtClean="0"/>
              <a:t>24/04/2025</a:t>
            </a:fld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538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Compara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5946602C-C8DE-4374-A086-5162163ED998}" type="datetime1">
              <a:rPr lang="fr-FR" smtClean="0"/>
              <a:t>24/04/2025</a:t>
            </a:fld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58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re seul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C9DDE75-A9D5-4C79-A14D-2ED468799E47}" type="datetime1">
              <a:rPr lang="fr-FR" smtClean="0"/>
              <a:t>24/04/2025</a:t>
            </a:fld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916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V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73E57CF-617A-4D5D-B112-EF7B60D90DE1}" type="datetime1">
              <a:rPr lang="fr-FR" smtClean="0"/>
              <a:t>24/04/2025</a:t>
            </a:fld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45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Contenu avec légen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F1B092D2-357E-4232-98D6-D3AB96B68E92}" type="datetime1">
              <a:rPr lang="fr-FR" smtClean="0"/>
              <a:t>24/04/2025</a:t>
            </a:fld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97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EF53-92E0-4688-B8CA-E39594736799}" type="datetime1">
              <a:rPr lang="fr-FR" smtClean="0"/>
              <a:t>24/04/2025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228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Image avec légen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EA272F3-ACAA-41A4-9C43-D219B814F886}" type="datetime1">
              <a:rPr lang="fr-FR" smtClean="0"/>
              <a:t>24/04/2025</a:t>
            </a:fld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10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Titre et texte vertica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F15B414-BAC3-4E53-8899-E59A21F69AE2}" type="datetime1">
              <a:rPr lang="fr-FR" smtClean="0"/>
              <a:t>24/04/2025</a:t>
            </a:fld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477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Titre vertical et text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834EA3E-4775-4237-9F39-9AA06393C91A}" type="datetime1">
              <a:rPr lang="fr-FR" smtClean="0"/>
              <a:t>24/04/2025</a:t>
            </a:fld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648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 rot="10800000">
            <a:off x="6745207" y="0"/>
            <a:ext cx="5446800" cy="2736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271033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" name="Google Shape;14;p2"/>
          <p:cNvGrpSpPr/>
          <p:nvPr/>
        </p:nvGrpSpPr>
        <p:grpSpPr>
          <a:xfrm>
            <a:off x="340267" y="789"/>
            <a:ext cx="3000484" cy="13924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1207194" y="789"/>
            <a:ext cx="3000484" cy="13924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9409957" y="6784"/>
            <a:ext cx="2468376" cy="1002811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8737376" y="5623803"/>
            <a:ext cx="3185424" cy="1234316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265532" y="5407536"/>
            <a:ext cx="3727219" cy="1444411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2478271" y="2430444"/>
            <a:ext cx="7148400" cy="193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5067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2478267" y="4550877"/>
            <a:ext cx="7148400" cy="69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6850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6342800" y="3079200"/>
            <a:ext cx="5849200" cy="37788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9" name="Google Shape;39;p3"/>
          <p:cNvGrpSpPr/>
          <p:nvPr/>
        </p:nvGrpSpPr>
        <p:grpSpPr>
          <a:xfrm>
            <a:off x="7458922" y="5281487"/>
            <a:ext cx="3880193" cy="1576453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265532" y="3"/>
            <a:ext cx="3727219" cy="1444411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2518245" y="2328133"/>
            <a:ext cx="7170000" cy="219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42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1621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4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4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600" cy="12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1092200" y="2654300"/>
            <a:ext cx="100076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0935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8" name="Google Shape;58;p5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5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600" cy="12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1092200" y="2654300"/>
            <a:ext cx="49148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6184900" y="2654300"/>
            <a:ext cx="4914800" cy="3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2647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" name="Google Shape;66;p6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6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10007600" cy="12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6511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2" name="Google Shape;72;p7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7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4945600" cy="18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1107600" y="3092067"/>
            <a:ext cx="4945600" cy="282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013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3764192"/>
            <a:ext cx="9825600" cy="30892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8"/>
          <p:cNvSpPr/>
          <p:nvPr/>
        </p:nvSpPr>
        <p:spPr>
          <a:xfrm flipH="1">
            <a:off x="4777613" y="2072151"/>
            <a:ext cx="7414000" cy="4786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0" name="Google Shape;80;p8"/>
          <p:cNvGrpSpPr/>
          <p:nvPr/>
        </p:nvGrpSpPr>
        <p:grpSpPr>
          <a:xfrm>
            <a:off x="341322" y="-158"/>
            <a:ext cx="3001796" cy="1391211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>
            <a:off x="46579" y="6029500"/>
            <a:ext cx="2124408" cy="822763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7848472" y="1657"/>
            <a:ext cx="4343273" cy="1682019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858572" y="1734861"/>
            <a:ext cx="8489200" cy="338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42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FD258-8C2C-45A5-B6B2-8328025BE696}" type="datetime1">
              <a:rPr lang="fr-FR" smtClean="0"/>
              <a:t>24/04/2025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8055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9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8" name="Google Shape;98;p9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1092200" y="1127467"/>
            <a:ext cx="8565600" cy="9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1092200" y="2067600"/>
            <a:ext cx="7813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21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1092200" y="3289400"/>
            <a:ext cx="7813200" cy="2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448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41" y="3766000"/>
            <a:ext cx="9827200" cy="3092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5" name="Google Shape;105;p10"/>
          <p:cNvSpPr/>
          <p:nvPr/>
        </p:nvSpPr>
        <p:spPr>
          <a:xfrm flipH="1">
            <a:off x="4776800" y="2067600"/>
            <a:ext cx="7415200" cy="47904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6" name="Google Shape;106;p10"/>
          <p:cNvSpPr/>
          <p:nvPr/>
        </p:nvSpPr>
        <p:spPr>
          <a:xfrm>
            <a:off x="270967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437367" y="5551333"/>
            <a:ext cx="9886800" cy="80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155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7425600" y="3778767"/>
            <a:ext cx="4766400" cy="30792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7945630" y="5492769"/>
            <a:ext cx="3361269" cy="1365553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265532" y="3"/>
            <a:ext cx="3727219" cy="1444411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847800" y="1845133"/>
            <a:ext cx="8496400" cy="183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11466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847800" y="3818467"/>
            <a:ext cx="8496400" cy="85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1219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19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7A5FF-2BA1-468B-8739-D0D632E9713E}" type="datetime1">
              <a:rPr lang="fr-FR" smtClean="0"/>
              <a:t>24/04/2025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94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ABAEA-6306-4A18-B0AC-BD7C28EA1EAE}" type="datetime1">
              <a:rPr lang="fr-FR" smtClean="0"/>
              <a:t>24/04/2025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17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F9E3-48B5-4F8E-B0A7-DD455D8866BA}" type="datetime1">
              <a:rPr lang="fr-FR" smtClean="0"/>
              <a:t>24/04/2025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56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CC646-2598-49F2-8447-6510D50102EF}" type="datetime1">
              <a:rPr lang="fr-FR" smtClean="0"/>
              <a:t>24/04/2025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94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55B1-4C4E-4A64-B8C1-B4A22668312B}" type="datetime1">
              <a:rPr lang="fr-FR" smtClean="0"/>
              <a:t>24/04/2025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03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EA9E-C374-43D5-9ADB-30455CC5796E}" type="datetime1">
              <a:rPr lang="fr-FR" smtClean="0"/>
              <a:t>24/04/2025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69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6D0B3-F9E2-4972-83C5-08DA4C74B478}" type="datetime1">
              <a:rPr lang="fr-FR" smtClean="0"/>
              <a:t>24/04/2025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780D4-77AD-4E34-8152-064FB8CA2F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85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3FBE004D-3013-4229-9901-4C8480BEFEF9}" type="datetime1">
              <a:rPr lang="fr-FR" smtClean="0"/>
              <a:t>24/04/2025</a:t>
            </a:fld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58785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187645" y="6058224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333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76705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cours-catholique.org/m-informer/publications/linjuste-prix-de-notre-alimentation" TargetMode="External"/><Relationship Id="rId2" Type="http://schemas.openxmlformats.org/officeDocument/2006/relationships/hyperlink" Target="https://www.credoc.fr/publications/en-forte-hausse-la-precarite-alimentaire-sajoute-a-dautres-fragilit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nat.fr/rap/r18-034/r18-034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2399329" y="1313896"/>
            <a:ext cx="7772400" cy="183271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fr-FR" sz="3200" b="1" dirty="0">
                <a:latin typeface="Arial"/>
                <a:ea typeface="Arial"/>
                <a:cs typeface="Arial"/>
                <a:sym typeface="Arial"/>
              </a:rPr>
              <a:t>Appel à manifestation d’intérêt</a:t>
            </a:r>
            <a:br>
              <a:rPr lang="fr-FR" sz="3200" b="1" dirty="0">
                <a:latin typeface="Arial"/>
                <a:ea typeface="Arial"/>
                <a:cs typeface="Arial"/>
                <a:sym typeface="Arial"/>
              </a:rPr>
            </a:br>
            <a:r>
              <a:rPr lang="fr-FR" sz="32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3200" dirty="0">
                <a:latin typeface="Arial"/>
                <a:ea typeface="Arial"/>
                <a:cs typeface="Arial"/>
                <a:sym typeface="Arial"/>
              </a:rPr>
            </a:br>
            <a:r>
              <a:rPr lang="fr-FR" sz="3200" b="1" dirty="0">
                <a:latin typeface="Arial"/>
                <a:ea typeface="Arial"/>
                <a:cs typeface="Arial"/>
                <a:sym typeface="Arial"/>
              </a:rPr>
              <a:t>Solidarités alimentaires</a:t>
            </a:r>
            <a:r>
              <a:rPr lang="fr-FR" sz="2800" dirty="0"/>
              <a:t/>
            </a:r>
            <a:br>
              <a:rPr lang="fr-FR" sz="2800" dirty="0"/>
            </a:br>
            <a:endParaRPr sz="2800" dirty="0"/>
          </a:p>
        </p:txBody>
      </p:sp>
      <p:pic>
        <p:nvPicPr>
          <p:cNvPr id="1027" name="Picture 3" descr="C:\Users\alban.joly\Desktop\PCB\DREETS-Hd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5" y="4289042"/>
            <a:ext cx="1930402" cy="192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5" descr="la DRAAF de la région Hauts-de-France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2" descr="https://lh4.googleusercontent.com/OHYYyHJngOV25kIZzPSHlUfigzQ2h79BfhsZAwLRxdqtml6iwttp1GgoKqlsOQajoAubIc73slY3jdx_weCtxdFMTFI11l6lQhXQ6HlBECe1P_s_yMiZg0fQXUHuKw-Szo7vnqt4uQQmksvSsA"/>
          <p:cNvSpPr>
            <a:spLocks noChangeAspect="1" noChangeArrowheads="1"/>
          </p:cNvSpPr>
          <p:nvPr/>
        </p:nvSpPr>
        <p:spPr bwMode="auto">
          <a:xfrm>
            <a:off x="1679575" y="-166688"/>
            <a:ext cx="320040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382" y="4743202"/>
            <a:ext cx="4117781" cy="108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1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2475" y="4474345"/>
            <a:ext cx="2566949" cy="1425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62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>
            <a:spLocks noGrp="1"/>
          </p:cNvSpPr>
          <p:nvPr>
            <p:ph type="title"/>
          </p:nvPr>
        </p:nvSpPr>
        <p:spPr>
          <a:xfrm>
            <a:off x="249100" y="290500"/>
            <a:ext cx="116696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Diagnostic partagé avec les membres du réseau (méthodologie, objectifs, résultats…) </a:t>
            </a:r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body" idx="1"/>
          </p:nvPr>
        </p:nvSpPr>
        <p:spPr>
          <a:xfrm>
            <a:off x="1092200" y="1563300"/>
            <a:ext cx="10007600" cy="43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70000" lnSpcReduction="20000"/>
          </a:bodyPr>
          <a:lstStyle/>
          <a:p>
            <a:pPr marL="194728" indent="0">
              <a:buNone/>
            </a:pPr>
            <a:r>
              <a:rPr lang="fr-FR" sz="2133" dirty="0">
                <a:latin typeface="Calibri" panose="020F0502020204030204" pitchFamily="34" charset="0"/>
                <a:ea typeface="Calibri" panose="020F0502020204030204" pitchFamily="34" charset="0"/>
              </a:rPr>
              <a:t>En 2022, en cohérence avec la délibération cadre de 2018 et des enjeux définis dans le cadre du PAT </a:t>
            </a:r>
            <a:r>
              <a:rPr lang="fr-FR" sz="2133" dirty="0">
                <a:latin typeface="Calibri" panose="020F0502020204030204" pitchFamily="34" charset="0"/>
                <a:ea typeface="Calibri" panose="020F0502020204030204" pitchFamily="34" charset="0"/>
                <a:sym typeface="Webdings" panose="05030102010509060703" pitchFamily="18" charset="2"/>
              </a:rPr>
              <a:t></a:t>
            </a:r>
            <a:r>
              <a:rPr lang="fr-FR" sz="2133" dirty="0">
                <a:latin typeface="Calibri" panose="020F0502020204030204" pitchFamily="34" charset="0"/>
                <a:ea typeface="Calibri" panose="020F0502020204030204" pitchFamily="34" charset="0"/>
              </a:rPr>
              <a:t>réponse conjointe de la CUD et de ses partenaires associatifs et institutionnels à l’AMI Solidarité alimentaire.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1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133" dirty="0">
                <a:latin typeface="Calibri" panose="020F0502020204030204" pitchFamily="34" charset="0"/>
                <a:ea typeface="Calibri" panose="020F0502020204030204" pitchFamily="34" charset="0"/>
              </a:rPr>
              <a:t>4 axes de travail définis collectivement :</a:t>
            </a:r>
            <a:endParaRPr lang="fr-FR" sz="2133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57189" algn="just">
              <a:lnSpc>
                <a:spcPct val="107000"/>
              </a:lnSpc>
              <a:spcAft>
                <a:spcPts val="1067"/>
              </a:spcAft>
              <a:buFont typeface="Wingdings" panose="05000000000000000000" pitchFamily="2" charset="2"/>
              <a:buChar char=""/>
            </a:pPr>
            <a:r>
              <a:rPr lang="fr-FR" sz="2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structuration d’une filière de production locale</a:t>
            </a:r>
            <a:r>
              <a:rPr lang="fr-FR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(développement des circuits courts de proximité, soutien à la conversion au bio, …) et la mise en lien avec les acteurs de l’aide alimentaire</a:t>
            </a:r>
          </a:p>
          <a:p>
            <a:pPr lvl="1" indent="-457189" algn="just">
              <a:lnSpc>
                <a:spcPct val="107000"/>
              </a:lnSpc>
              <a:spcAft>
                <a:spcPts val="1067"/>
              </a:spcAft>
              <a:buFont typeface="Wingdings" panose="05000000000000000000" pitchFamily="2" charset="2"/>
              <a:buChar char=""/>
            </a:pPr>
            <a:r>
              <a:rPr lang="fr-FR" sz="2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développement d’actions d’éducation populaire autour de l’alimentation</a:t>
            </a:r>
            <a:r>
              <a:rPr lang="fr-FR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pour sensibiliser aux différentes dimensions de l’alimentation (santé, lien social, durabilité) et permettre l’autoproduction de denrées (jardins partagés, jardins solidaires, …)</a:t>
            </a:r>
            <a:endParaRPr lang="fr-FR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57189" algn="just">
              <a:lnSpc>
                <a:spcPct val="107000"/>
              </a:lnSpc>
              <a:spcAft>
                <a:spcPts val="1067"/>
              </a:spcAft>
              <a:buFont typeface="Wingdings" panose="05000000000000000000" pitchFamily="2" charset="2"/>
              <a:buChar char=""/>
            </a:pPr>
            <a:r>
              <a:rPr lang="fr-FR" sz="2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professionnalisation de l’accès à une alimentation digne pour tous </a:t>
            </a:r>
            <a:r>
              <a:rPr lang="fr-FR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(favoriser les logiques de mutualisation de ressources, de compétences et d’ingénierie entre acteurs publics et associatifs engagés dans la lutte contre la précarité alimentaire).</a:t>
            </a:r>
            <a:endParaRPr lang="fr-FR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457189" algn="just">
              <a:lnSpc>
                <a:spcPct val="107000"/>
              </a:lnSpc>
              <a:spcAft>
                <a:spcPts val="1067"/>
              </a:spcAft>
              <a:buFont typeface="Wingdings" panose="05000000000000000000" pitchFamily="2" charset="2"/>
              <a:buChar char=""/>
            </a:pPr>
            <a:r>
              <a:rPr lang="fr-FR" sz="2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recherche de nouveaux modèles</a:t>
            </a:r>
            <a:r>
              <a:rPr lang="fr-FR" sz="2000" kern="1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économiques et organisationnels (chèques verts, tarification sociale,…) pour garantir la dignité des personnes bénéficiaires de l’aide alimentaire et leur permettre d’être acteur de leur alimentation.</a:t>
            </a:r>
            <a:endParaRPr lang="fr-FR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787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>
          <a:extLst>
            <a:ext uri="{FF2B5EF4-FFF2-40B4-BE49-F238E27FC236}">
              <a16:creationId xmlns:a16="http://schemas.microsoft.com/office/drawing/2014/main" id="{DD36395A-3C99-EBBD-CAD4-118049C40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>
            <a:extLst>
              <a:ext uri="{FF2B5EF4-FFF2-40B4-BE49-F238E27FC236}">
                <a16:creationId xmlns:a16="http://schemas.microsoft.com/office/drawing/2014/main" id="{1A4058B1-6C45-6088-0541-E28BDF6C40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9100" y="290500"/>
            <a:ext cx="116696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Diagnostic partagé avec les membres du réseau (méthodologie, objectifs, résultats…) </a:t>
            </a:r>
            <a:endParaRPr/>
          </a:p>
        </p:txBody>
      </p:sp>
      <p:sp>
        <p:nvSpPr>
          <p:cNvPr id="141" name="Google Shape;141;p15">
            <a:extLst>
              <a:ext uri="{FF2B5EF4-FFF2-40B4-BE49-F238E27FC236}">
                <a16:creationId xmlns:a16="http://schemas.microsoft.com/office/drawing/2014/main" id="{649B911A-0660-A4F9-9B5C-F199934C8F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3300" y="1372799"/>
            <a:ext cx="11645400" cy="505657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25000" lnSpcReduction="20000"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fr-FR" sz="7466" dirty="0"/>
              <a:t>En mai 2023, démarrage d’une phase de diagnostic de l’offre et des besoins concernant l’aide alimentaire:</a:t>
            </a:r>
          </a:p>
          <a:p>
            <a:pPr lvl="1" algn="just">
              <a:spcAft>
                <a:spcPts val="1333"/>
              </a:spcAft>
              <a:buFont typeface="Courier New" panose="02070309020205020404" pitchFamily="49" charset="0"/>
              <a:buChar char="o"/>
            </a:pP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 globale des </a:t>
            </a:r>
            <a:r>
              <a:rPr lang="fr-FR" sz="7466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besoins du territoire à travers un faisceau d’indicateurs quantitatifs </a:t>
            </a: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(% de pauvreté, revenus, composition des ménages, </a:t>
            </a:r>
            <a:r>
              <a:rPr lang="fr-FR" sz="7466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algn="just">
              <a:spcAft>
                <a:spcPts val="1333"/>
              </a:spcAft>
              <a:buFont typeface="Courier New" panose="02070309020205020404" pitchFamily="49" charset="0"/>
              <a:buChar char="o"/>
            </a:pP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Réalisation </a:t>
            </a:r>
            <a:r>
              <a:rPr lang="fr-FR" sz="7466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d’entretiens avec l’ensemble des structures concernées par l’aide alimentaire </a:t>
            </a: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afin de connaître leurs pratiques, les chiffres clés de leur activité et recueillir leurs constats et besoins</a:t>
            </a:r>
          </a:p>
          <a:p>
            <a:pPr lvl="1" algn="just">
              <a:spcAft>
                <a:spcPts val="1333"/>
              </a:spcAft>
              <a:buFont typeface="Courier New" panose="02070309020205020404" pitchFamily="49" charset="0"/>
              <a:buChar char="o"/>
            </a:pP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Réalisation d’une </a:t>
            </a:r>
            <a:r>
              <a:rPr lang="fr-FR" sz="7466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cartographie de l’aide alimentaire </a:t>
            </a:r>
            <a:r>
              <a:rPr lang="fr-FR" sz="7466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situer les possibles manques</a:t>
            </a:r>
          </a:p>
          <a:p>
            <a:pPr lvl="1" algn="just">
              <a:spcAft>
                <a:spcPts val="1333"/>
              </a:spcAft>
              <a:buFont typeface="Courier New" panose="02070309020205020404" pitchFamily="49" charset="0"/>
              <a:buChar char="o"/>
            </a:pPr>
            <a:r>
              <a:rPr lang="fr-FR" sz="7466" dirty="0"/>
              <a:t>Préparation d’un </a:t>
            </a:r>
            <a:r>
              <a:rPr lang="fr-FR" sz="7466" b="1" dirty="0"/>
              <a:t>diagnostic des besoins </a:t>
            </a:r>
            <a:r>
              <a:rPr lang="fr-FR" sz="7466" dirty="0"/>
              <a:t>(avec un stagiaire dédié) sur la base d’entretiens semi directifs à réaliser avec un panel de personnes représentatives de l’aide alimentaire sur le territoire (âge, situation sociale et économique, </a:t>
            </a:r>
            <a:r>
              <a:rPr lang="fr-FR" sz="7466" dirty="0" err="1"/>
              <a:t>etc</a:t>
            </a:r>
            <a:r>
              <a:rPr lang="fr-FR" sz="7466" dirty="0"/>
              <a:t>) afin de </a:t>
            </a:r>
            <a:r>
              <a:rPr lang="fr-FR" sz="7466" b="1" dirty="0"/>
              <a:t>mieux connaître les pratiques et contraintes des habitants </a:t>
            </a:r>
            <a:r>
              <a:rPr lang="fr-FR" sz="7466" dirty="0"/>
              <a:t>en fonction de leur situation</a:t>
            </a:r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r>
              <a:rPr lang="fr-FR" sz="7466" dirty="0"/>
              <a:t>Au-delà d’un diagnostic ponctuel, </a:t>
            </a:r>
            <a:r>
              <a:rPr lang="fr-FR" sz="7466" b="1" dirty="0"/>
              <a:t>mise en place en 2025 d’un observatoire social de l’aide alimentaire </a:t>
            </a:r>
            <a:r>
              <a:rPr lang="fr-FR" sz="7466" dirty="0"/>
              <a:t>pour permettre une collecte régulière de données actualisées et partageables au réseau, afin de favoriser les mutualisations de moyens et les achats groupés.</a:t>
            </a:r>
          </a:p>
          <a:p>
            <a:pPr marL="0" indent="0">
              <a:spcAft>
                <a:spcPts val="1600"/>
              </a:spcAft>
              <a:buNone/>
            </a:pPr>
            <a:endParaRPr lang="fr-FR" sz="3733" dirty="0"/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endParaRPr lang="fr-FR" dirty="0"/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endParaRPr lang="fr-FR" dirty="0"/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endParaRPr lang="fr-FR" dirty="0"/>
          </a:p>
          <a:p>
            <a:pPr marL="0" indent="0"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215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>
          <a:extLst>
            <a:ext uri="{FF2B5EF4-FFF2-40B4-BE49-F238E27FC236}">
              <a16:creationId xmlns:a16="http://schemas.microsoft.com/office/drawing/2014/main" id="{11216214-CE06-F434-BABC-1E7CAEA9E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>
            <a:extLst>
              <a:ext uri="{FF2B5EF4-FFF2-40B4-BE49-F238E27FC236}">
                <a16:creationId xmlns:a16="http://schemas.microsoft.com/office/drawing/2014/main" id="{16C50756-91B0-A0ED-9C57-98234D0481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9100" y="290500"/>
            <a:ext cx="116696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Diagnostic partagé avec les membres du réseau (méthodologie, objectifs, résultats…) </a:t>
            </a:r>
            <a:endParaRPr/>
          </a:p>
        </p:txBody>
      </p:sp>
      <p:sp>
        <p:nvSpPr>
          <p:cNvPr id="141" name="Google Shape;141;p15">
            <a:extLst>
              <a:ext uri="{FF2B5EF4-FFF2-40B4-BE49-F238E27FC236}">
                <a16:creationId xmlns:a16="http://schemas.microsoft.com/office/drawing/2014/main" id="{496D9AC8-372F-B88C-01CF-B3AB4B5EBB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92200" y="1679415"/>
            <a:ext cx="10007600" cy="43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85000" lnSpcReduction="20000"/>
          </a:bodyPr>
          <a:lstStyle/>
          <a:p>
            <a:pPr marL="0" indent="0">
              <a:buNone/>
            </a:pPr>
            <a:r>
              <a:rPr lang="fr-FR" sz="2267" u="sng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Zones de précarité 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Indicateurs de pauvreté CUD plus élevés que la moyenne nationale (taux de pauvreté, niveau de revenus, taux de chômage,…). Mais territoire très hétérogène.</a:t>
            </a:r>
          </a:p>
          <a:p>
            <a:pPr marL="0" indent="0">
              <a:buNone/>
            </a:pPr>
            <a:endParaRPr lang="fr-FR" sz="2267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quartiers en QPV (Grande-Synthe, Coudekerque-Branche, Téteghem, Cappelle-la-Grande et 3 quartiers de Dunkerque)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267" u="sng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267" u="sng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Publics fragiles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Jeunes et étudiants </a:t>
            </a: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Taux de pauvreté des moins de 30 ans très important (31,5 %)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>
                <a:latin typeface="Calibri" panose="020F0502020204030204" pitchFamily="34" charset="0"/>
                <a:ea typeface="Calibri" panose="020F0502020204030204" pitchFamily="34" charset="0"/>
              </a:rPr>
              <a:t>Femmes</a:t>
            </a: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</a:rPr>
              <a:t>	Moins de revenus + part de familles monoparentales élevée, </a:t>
            </a:r>
          </a:p>
          <a:p>
            <a:pPr marL="0" indent="0">
              <a:buNone/>
            </a:pPr>
            <a:r>
              <a:rPr lang="fr-FR" sz="2267">
                <a:latin typeface="Calibri" panose="020F0502020204030204" pitchFamily="34" charset="0"/>
                <a:ea typeface="Calibri" panose="020F0502020204030204" pitchFamily="34" charset="0"/>
              </a:rPr>
              <a:t>	notamment à Bourbourg (12 %) et Grande-Synthe (15 %)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>
                <a:latin typeface="Calibri" panose="020F0502020204030204" pitchFamily="34" charset="0"/>
                <a:ea typeface="Calibri" panose="020F0502020204030204" pitchFamily="34" charset="0"/>
              </a:rPr>
              <a:t>Personnes migrantes</a:t>
            </a:r>
            <a:endParaRPr lang="fr-FR" sz="2267"/>
          </a:p>
          <a:p>
            <a:pPr marL="609585" lvl="1" indent="0" algn="just">
              <a:lnSpc>
                <a:spcPct val="107000"/>
              </a:lnSpc>
              <a:buNone/>
            </a:pPr>
            <a:endParaRPr lang="fr-FR" sz="3733" kern="1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1600"/>
              </a:spcAft>
              <a:buNone/>
            </a:pPr>
            <a:endParaRPr lang="fr-FR" sz="3733"/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endParaRPr lang="fr-FR"/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endParaRPr lang="fr-FR"/>
          </a:p>
          <a:p>
            <a:pPr marL="380990" indent="-380990">
              <a:spcAft>
                <a:spcPts val="1600"/>
              </a:spcAft>
              <a:buFont typeface="Wingdings" panose="05000000000000000000" pitchFamily="2" charset="2"/>
              <a:buChar char="à"/>
            </a:pPr>
            <a:endParaRPr lang="fr-FR"/>
          </a:p>
          <a:p>
            <a:pPr marL="0" indent="0"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132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>
            <a:spLocks noGrp="1"/>
          </p:cNvSpPr>
          <p:nvPr>
            <p:ph type="title"/>
          </p:nvPr>
        </p:nvSpPr>
        <p:spPr>
          <a:xfrm>
            <a:off x="268167" y="290133"/>
            <a:ext cx="116372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Problématiques ou objectifs identifiées par le réseau </a:t>
            </a:r>
            <a:endParaRPr/>
          </a:p>
        </p:txBody>
      </p:sp>
      <p:sp>
        <p:nvSpPr>
          <p:cNvPr id="147" name="Google Shape;147;p16"/>
          <p:cNvSpPr txBox="1">
            <a:spLocks noGrp="1"/>
          </p:cNvSpPr>
          <p:nvPr>
            <p:ph type="body" idx="1"/>
          </p:nvPr>
        </p:nvSpPr>
        <p:spPr>
          <a:xfrm>
            <a:off x="873760" y="1562933"/>
            <a:ext cx="10226040" cy="460418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70000" lnSpcReduction="20000"/>
          </a:bodyPr>
          <a:lstStyle/>
          <a:p>
            <a:pPr marL="0" indent="0">
              <a:buNone/>
            </a:pPr>
            <a:endParaRPr lang="fr-FR" sz="1867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67" u="sng" kern="1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constats partagés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Peu de produits frais</a:t>
            </a:r>
            <a:r>
              <a:rPr lang="fr-FR" sz="2267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, de fruits/légumes et produits d’hygiène.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Denrées de la GMS de mauvaise qualité</a:t>
            </a:r>
            <a:r>
              <a:rPr lang="fr-FR" sz="2267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périssables très rapidement </a:t>
            </a:r>
            <a:r>
              <a:rPr lang="fr-FR" sz="2267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tri chronophage.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Critiques de la BAN </a:t>
            </a:r>
            <a:r>
              <a:rPr lang="fr-FR" sz="2267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(qualité, variété, flux, logistique).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Complexité de </a:t>
            </a:r>
            <a:r>
              <a:rPr lang="fr-FR" sz="2267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stocker les denrées</a:t>
            </a:r>
            <a:r>
              <a:rPr lang="fr-FR" sz="2267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notamment périssables</a:t>
            </a:r>
            <a:endParaRPr lang="fr-FR" sz="2267" kern="1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267" b="1"/>
              <a:t>Nombre croissant de bénéficiaires </a:t>
            </a:r>
            <a:r>
              <a:rPr lang="fr-FR" sz="2267"/>
              <a:t>(entre 2022 et 2023 : +20 % pour Secours Populaire, +9 % pour les Restos du Cœur, + 100% pour l’épicerie </a:t>
            </a:r>
            <a:r>
              <a:rPr lang="fr-FR" sz="2267" err="1"/>
              <a:t>Tabgha</a:t>
            </a:r>
            <a:r>
              <a:rPr lang="fr-FR" sz="2267"/>
              <a:t>) et </a:t>
            </a:r>
            <a:r>
              <a:rPr lang="fr-FR" sz="2267" b="1"/>
              <a:t>diversification du public </a:t>
            </a:r>
            <a:r>
              <a:rPr lang="fr-FR" sz="2267"/>
              <a:t>(personnes actives, familles monoparentales, jeunes, séniors).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267"/>
          </a:p>
          <a:p>
            <a:pPr marL="0" indent="0">
              <a:buNone/>
            </a:pPr>
            <a:r>
              <a:rPr lang="fr-FR" sz="2267" u="sng">
                <a:solidFill>
                  <a:schemeClr val="accent1">
                    <a:lumMod val="75000"/>
                  </a:schemeClr>
                </a:solidFill>
              </a:rPr>
              <a:t>Des demandes partagées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/>
              <a:t>Un </a:t>
            </a:r>
            <a:r>
              <a:rPr lang="fr-FR" sz="2267" b="1"/>
              <a:t>appui logistique et financier plus conséquent </a:t>
            </a:r>
            <a:r>
              <a:rPr lang="fr-FR" sz="2267"/>
              <a:t>(subventions, matériels de cuisine, local, moyens de stockage).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/>
              <a:t>Un </a:t>
            </a:r>
            <a:r>
              <a:rPr lang="fr-FR" sz="2267" b="1"/>
              <a:t>budget pour l’achat de denrées de qualité et saines</a:t>
            </a:r>
            <a:r>
              <a:rPr lang="fr-FR" sz="2267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67"/>
              <a:t>Mieux </a:t>
            </a:r>
            <a:r>
              <a:rPr lang="fr-FR" sz="2267" b="1"/>
              <a:t>orienter et communiquer sur les dispositifs </a:t>
            </a:r>
            <a:r>
              <a:rPr lang="fr-FR" sz="2267"/>
              <a:t>en renforçant notamment le lien avec les CCAS et assistants sociaux pour une meilleure orientation des publics.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267"/>
          </a:p>
          <a:p>
            <a:pPr marL="194728" indent="0">
              <a:buNone/>
            </a:pPr>
            <a:r>
              <a:rPr lang="fr-FR" sz="2267" b="1" kern="1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=&gt; Enjeux/axes à décliner en stratégie et plan d’action</a:t>
            </a: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 marL="76198" indent="0" algn="just">
              <a:lnSpc>
                <a:spcPct val="106000"/>
              </a:lnSpc>
              <a:buNone/>
            </a:pPr>
            <a:endParaRPr lang="fr-FR" sz="1867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467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8558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>
          <a:extLst>
            <a:ext uri="{FF2B5EF4-FFF2-40B4-BE49-F238E27FC236}">
              <a16:creationId xmlns:a16="http://schemas.microsoft.com/office/drawing/2014/main" id="{FA4D6B93-829E-A020-B949-B885F47BF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41355BDE-7B48-F385-96C4-0571AF0D2E7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8167" y="290133"/>
            <a:ext cx="116372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-FR"/>
              <a:t>Problématiques ou objectifs identifiés par le réseau </a:t>
            </a:r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B75DD2CA-57C5-73E3-7CB6-C0380B64DD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92200" y="1562933"/>
            <a:ext cx="10007600" cy="43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 marL="0" indent="0" defTabSz="609585">
              <a:lnSpc>
                <a:spcPct val="100000"/>
              </a:lnSpc>
              <a:buClrTx/>
              <a:buSzTx/>
              <a:buNone/>
              <a:defRPr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>
              <a:buFont typeface="Arial" panose="020B0604020202020204" pitchFamily="34" charset="0"/>
              <a:buChar char="•"/>
            </a:pPr>
            <a:endParaRPr lang="fr-FR" sz="1867"/>
          </a:p>
          <a:p>
            <a:pPr marL="76198" indent="0" algn="just">
              <a:lnSpc>
                <a:spcPct val="106000"/>
              </a:lnSpc>
              <a:buNone/>
            </a:pPr>
            <a:endParaRPr lang="fr-FR" sz="1867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467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600"/>
              </a:spcAft>
              <a:buNone/>
            </a:pPr>
            <a:endParaRPr lang="fr-FR"/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9A2BFABE-8AFA-2352-7566-04B87887F046}"/>
              </a:ext>
            </a:extLst>
          </p:cNvPr>
          <p:cNvGraphicFramePr/>
          <p:nvPr>
            <p:extLst/>
          </p:nvPr>
        </p:nvGraphicFramePr>
        <p:xfrm>
          <a:off x="1437064" y="1204723"/>
          <a:ext cx="9317873" cy="5071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6616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268167" y="290133"/>
            <a:ext cx="116372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/>
          <a:p>
            <a:r>
              <a:rPr lang="fr" sz="3200"/>
              <a:t>Principales réussites et atouts exploités dans la mise en réseau des acteurs</a:t>
            </a:r>
            <a:endParaRPr sz="3200"/>
          </a:p>
        </p:txBody>
      </p:sp>
      <p:sp>
        <p:nvSpPr>
          <p:cNvPr id="153" name="Google Shape;153;p17"/>
          <p:cNvSpPr txBox="1">
            <a:spLocks noGrp="1"/>
          </p:cNvSpPr>
          <p:nvPr>
            <p:ph type="body" idx="1"/>
          </p:nvPr>
        </p:nvSpPr>
        <p:spPr>
          <a:xfrm>
            <a:off x="268167" y="1485523"/>
            <a:ext cx="11655667" cy="4848603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194728" indent="0">
              <a:buNone/>
            </a:pPr>
            <a:r>
              <a:rPr lang="fr-FR" sz="1867" dirty="0"/>
              <a:t>R</a:t>
            </a:r>
            <a:r>
              <a:rPr lang="fr-FR" sz="1867" dirty="0">
                <a:sym typeface="Wingdings" panose="05000000000000000000" pitchFamily="2" charset="2"/>
              </a:rPr>
              <a:t>éseau de structures travaillant sur les enjeux sociaux, alimentaires et sanitaires très importants sur le Dunkerquois </a:t>
            </a:r>
          </a:p>
          <a:p>
            <a:pPr marL="194728" indent="0">
              <a:buNone/>
            </a:pPr>
            <a:r>
              <a:rPr lang="fr-FR" sz="1867" dirty="0">
                <a:sym typeface="Wingdings" panose="05000000000000000000" pitchFamily="2" charset="2"/>
              </a:rPr>
              <a:t> </a:t>
            </a:r>
            <a:r>
              <a:rPr lang="fr-FR" sz="1867" dirty="0"/>
              <a:t>Permet de bénéficier des compétences spécifiques de chaque structure </a:t>
            </a:r>
            <a:r>
              <a:rPr lang="fr-FR" sz="1867" b="1" dirty="0"/>
              <a:t>et donc de leur complémentarité </a:t>
            </a:r>
            <a:r>
              <a:rPr lang="fr-FR" sz="1867" dirty="0"/>
              <a:t>:</a:t>
            </a:r>
          </a:p>
          <a:p>
            <a:pPr marL="194728" indent="0">
              <a:buNone/>
            </a:pPr>
            <a:endParaRPr lang="fr-FR" sz="1467" dirty="0"/>
          </a:p>
          <a:p>
            <a:pPr marL="194728" indent="0">
              <a:buNone/>
            </a:pPr>
            <a:r>
              <a:rPr lang="fr-FR" sz="1467" u="sng" dirty="0"/>
              <a:t>Ex:</a:t>
            </a:r>
            <a:r>
              <a:rPr lang="fr-FR" sz="1467" dirty="0"/>
              <a:t>  </a:t>
            </a:r>
            <a:r>
              <a:rPr lang="fr-FR" sz="1467" b="1" dirty="0"/>
              <a:t>Secours Populaire :</a:t>
            </a:r>
            <a:r>
              <a:rPr lang="fr-FR" sz="1467" dirty="0"/>
              <a:t> réseau national avec expertise sur la distribution alimentaire</a:t>
            </a:r>
          </a:p>
          <a:p>
            <a:pPr marL="194728" indent="0">
              <a:buNone/>
            </a:pPr>
            <a:r>
              <a:rPr lang="fr-FR" sz="1467" b="1" dirty="0"/>
              <a:t>        </a:t>
            </a:r>
            <a:r>
              <a:rPr lang="fr-FR" sz="1467" b="1" dirty="0" err="1"/>
              <a:t>Afeji</a:t>
            </a:r>
            <a:r>
              <a:rPr lang="fr-FR" sz="1467" b="1" dirty="0"/>
              <a:t> : </a:t>
            </a:r>
            <a:r>
              <a:rPr lang="fr-FR" sz="1467" dirty="0"/>
              <a:t>approvisionnement en produits bio/locaux, cuisine nourricière, projet de PTCE « Flamands Bios »</a:t>
            </a:r>
          </a:p>
          <a:p>
            <a:pPr marL="194728" indent="0">
              <a:buNone/>
            </a:pPr>
            <a:r>
              <a:rPr lang="fr-FR" sz="1467" b="1" dirty="0"/>
              <a:t>         La Petite Pierre : </a:t>
            </a:r>
            <a:r>
              <a:rPr lang="fr-FR" sz="1467" dirty="0"/>
              <a:t>cuisines de rues et aspect convivial de l’alimentation</a:t>
            </a:r>
          </a:p>
          <a:p>
            <a:pPr marL="194728" indent="0">
              <a:buNone/>
            </a:pPr>
            <a:r>
              <a:rPr lang="fr-FR" sz="1467" b="1" dirty="0"/>
              <a:t>          Creative : </a:t>
            </a:r>
            <a:r>
              <a:rPr lang="fr-FR" sz="1467" dirty="0"/>
              <a:t>association d’aide alimentaire avec espace de stockage</a:t>
            </a:r>
          </a:p>
          <a:p>
            <a:pPr marL="194728" indent="0">
              <a:buNone/>
            </a:pPr>
            <a:r>
              <a:rPr lang="fr-FR" sz="1467" b="1" dirty="0"/>
              <a:t>           Littoral Solidaire : </a:t>
            </a:r>
            <a:r>
              <a:rPr lang="fr-FR" sz="1467" dirty="0"/>
              <a:t>distribution pour le public étudiant</a:t>
            </a:r>
          </a:p>
          <a:p>
            <a:pPr marL="194728" indent="0">
              <a:buNone/>
            </a:pPr>
            <a:r>
              <a:rPr lang="fr-FR" sz="1467" b="1" dirty="0"/>
              <a:t>            CCAS : </a:t>
            </a:r>
            <a:r>
              <a:rPr lang="fr-FR" sz="1467" dirty="0"/>
              <a:t>analyse des besoins sociaux, approche institutionnelle des publics</a:t>
            </a:r>
          </a:p>
          <a:p>
            <a:pPr marL="194728" indent="0">
              <a:buNone/>
            </a:pPr>
            <a:r>
              <a:rPr lang="fr-FR" sz="1467" b="1" dirty="0"/>
              <a:t>             Espace Santé du Littoral : </a:t>
            </a:r>
            <a:r>
              <a:rPr lang="fr-FR" sz="1467" dirty="0"/>
              <a:t>association avec expertise santé/nutrition</a:t>
            </a:r>
          </a:p>
          <a:p>
            <a:pPr marL="194728" indent="0">
              <a:buNone/>
            </a:pPr>
            <a:r>
              <a:rPr lang="fr-FR" sz="1467" dirty="0">
                <a:sym typeface="Wingdings" panose="05000000000000000000" pitchFamily="2" charset="2"/>
              </a:rPr>
              <a:t>	</a:t>
            </a:r>
          </a:p>
          <a:p>
            <a:pPr marL="194728" indent="0">
              <a:buNone/>
            </a:pPr>
            <a:r>
              <a:rPr lang="fr-FR" sz="16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=&gt;</a:t>
            </a:r>
            <a:r>
              <a:rPr lang="fr-FR" sz="1600" dirty="0">
                <a:sym typeface="Wingdings" panose="05000000000000000000" pitchFamily="2" charset="2"/>
              </a:rPr>
              <a:t> </a:t>
            </a:r>
            <a:r>
              <a:rPr lang="fr-FR" sz="1600" b="1" dirty="0">
                <a:sym typeface="Wingdings" panose="05000000000000000000" pitchFamily="2" charset="2"/>
              </a:rPr>
              <a:t>Aboutit au consortium Mieux Manger Pour Tous : </a:t>
            </a:r>
            <a:r>
              <a:rPr lang="fr-FR" sz="1600" dirty="0">
                <a:sym typeface="Wingdings" panose="05000000000000000000" pitchFamily="2" charset="2"/>
              </a:rPr>
              <a:t>projet d’ampleur pour le territoire couvrant de nombreuses thématiques (professionnalisation, distribution de denrées, sensibilisation, qualification de bénévoles) liées à l’alimentation saine et durable et en lien direct avec les attentes des associations et des personnes en situation de précarité.</a:t>
            </a:r>
          </a:p>
          <a:p>
            <a:pPr marL="194728" indent="0">
              <a:buNone/>
            </a:pPr>
            <a:endParaRPr lang="fr-FR" sz="1467" dirty="0">
              <a:sym typeface="Wingdings" panose="05000000000000000000" pitchFamily="2" charset="2"/>
            </a:endParaRPr>
          </a:p>
          <a:p>
            <a:pPr marL="194728" indent="0">
              <a:buNone/>
            </a:pPr>
            <a:r>
              <a:rPr lang="fr-FR" sz="1600" b="1" dirty="0">
                <a:sym typeface="Wingdings" panose="05000000000000000000" pitchFamily="2" charset="2"/>
              </a:rPr>
              <a:t>+ d’autres actions communes : </a:t>
            </a:r>
          </a:p>
          <a:p>
            <a:pPr marL="194728" indent="0">
              <a:buNone/>
            </a:pPr>
            <a:r>
              <a:rPr lang="fr-FR" sz="1600" dirty="0">
                <a:sym typeface="Wingdings" panose="05000000000000000000" pitchFamily="2" charset="2"/>
              </a:rPr>
              <a:t>Semaines de l’alimentation durable, Journée Mondiale du refus de la misère, distribution de paniers bio solidaires…</a:t>
            </a:r>
          </a:p>
          <a:p>
            <a:pPr marL="194728" indent="0">
              <a:buNone/>
            </a:pPr>
            <a:endParaRPr lang="fr-FR" sz="1200" dirty="0"/>
          </a:p>
          <a:p>
            <a:endParaRPr lang="fr-FR" sz="1200" dirty="0"/>
          </a:p>
          <a:p>
            <a:pPr marL="194728" indent="0">
              <a:buNone/>
            </a:pP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975862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>
          <a:extLst>
            <a:ext uri="{FF2B5EF4-FFF2-40B4-BE49-F238E27FC236}">
              <a16:creationId xmlns:a16="http://schemas.microsoft.com/office/drawing/2014/main" id="{744E3688-EC7B-0C41-F794-C5D44E40F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>
            <a:extLst>
              <a:ext uri="{FF2B5EF4-FFF2-40B4-BE49-F238E27FC236}">
                <a16:creationId xmlns:a16="http://schemas.microsoft.com/office/drawing/2014/main" id="{1C488D14-83F3-481F-BCC3-3B6E24241A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7400" y="183696"/>
            <a:ext cx="116372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/>
          <a:p>
            <a:r>
              <a:rPr lang="fr" sz="3200"/>
              <a:t>Principales réussites et atouts exploités dans la mise en réseau des acteurs</a:t>
            </a:r>
            <a:endParaRPr sz="3200"/>
          </a:p>
        </p:txBody>
      </p:sp>
      <p:sp>
        <p:nvSpPr>
          <p:cNvPr id="153" name="Google Shape;153;p17">
            <a:extLst>
              <a:ext uri="{FF2B5EF4-FFF2-40B4-BE49-F238E27FC236}">
                <a16:creationId xmlns:a16="http://schemas.microsoft.com/office/drawing/2014/main" id="{D47D7118-3554-8D82-C8CF-EA456BDC4A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92200" y="1456496"/>
            <a:ext cx="10007600" cy="43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194728" indent="0">
              <a:buNone/>
            </a:pPr>
            <a:r>
              <a:rPr lang="fr-FR" sz="1467" b="1" u="sng"/>
              <a:t>AAP Mieux Manger Pour Tous</a:t>
            </a:r>
          </a:p>
          <a:p>
            <a:r>
              <a:rPr lang="fr-FR" sz="1467"/>
              <a:t>En accord avec les ambitions de l’AMI, des réunions de mise en réseau d’acteurs locaux de l’aide alimentaire ont eu lieu en juin 2023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/>
              <a:t>Formation d’un consortium et réponse commune à l’AAP Mieux Manger Pour Tous avec : CCAS de Dunkerque, Créative, La Petite Pierre, </a:t>
            </a:r>
            <a:r>
              <a:rPr lang="fr-FR" err="1"/>
              <a:t>Afeji</a:t>
            </a:r>
            <a:r>
              <a:rPr lang="fr-FR"/>
              <a:t>, Littoral Solidaire, Secours Populaire.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1467"/>
          </a:p>
          <a:p>
            <a:pPr>
              <a:buFont typeface="Arial" panose="020B0604020202020204" pitchFamily="34" charset="0"/>
              <a:buChar char="•"/>
            </a:pPr>
            <a:r>
              <a:rPr lang="fr-FR" sz="1467"/>
              <a:t>Projet lauréat de l’AAP sur un financement total de </a:t>
            </a:r>
            <a:r>
              <a:rPr lang="fr-FR" sz="1467" b="1"/>
              <a:t>655 097 €.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1467"/>
          </a:p>
          <a:p>
            <a:pPr algn="just">
              <a:lnSpc>
                <a:spcPct val="107000"/>
              </a:lnSpc>
              <a:spcAft>
                <a:spcPts val="1067"/>
              </a:spcAft>
            </a:pPr>
            <a:r>
              <a:rPr lang="fr-FR" sz="1467"/>
              <a:t>Projet </a:t>
            </a:r>
            <a:r>
              <a:rPr lang="fr-FR" sz="1467">
                <a:solidFill>
                  <a:schemeClr val="bg2"/>
                </a:solidFill>
              </a:rPr>
              <a:t>composé de plusieurs grandes actions, notamment :</a:t>
            </a:r>
          </a:p>
          <a:p>
            <a:pPr lvl="1" algn="just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fr-FR" b="1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l’aide à la coordination du réseau d’acteurs au sein de la plateforme logistique </a:t>
            </a:r>
            <a:r>
              <a:rPr lang="fr-FR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mutualisée en cœur de ville (mutualisation de ressources, achat groupé)</a:t>
            </a:r>
          </a:p>
          <a:p>
            <a:pPr lvl="1" algn="just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fr-FR" b="1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projets de sensibilisation à l'alimentation </a:t>
            </a:r>
            <a:r>
              <a:rPr lang="fr-FR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(cuisine des glaneurs, cuisine bio et nourricière, atelier recettes adaptées mobilisant des denrées issues des distributions alimentaires...) à destination des publics précaires et de </a:t>
            </a:r>
            <a:r>
              <a:rPr lang="fr-FR" b="1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qualification des bénévoles</a:t>
            </a:r>
            <a:r>
              <a:rPr lang="fr-FR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07000"/>
              </a:lnSpc>
              <a:spcAft>
                <a:spcPts val="1067"/>
              </a:spcAft>
              <a:buFont typeface="Arial" panose="020B0604020202020204" pitchFamily="34" charset="0"/>
              <a:buChar char="•"/>
            </a:pPr>
            <a:r>
              <a:rPr lang="fr-FR" kern="10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fr-FR" b="1" kern="10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dispositifs d’aide alimentaire innovants </a:t>
            </a:r>
            <a:r>
              <a:rPr lang="fr-FR" kern="10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proposant des denrées de qualité et saine </a:t>
            </a:r>
            <a:r>
              <a:rPr lang="fr-FR" kern="100">
                <a:solidFill>
                  <a:schemeClr val="bg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(projet de paniers solidaires mutualisés pour une composition plus variée et de qualité, chèques alimentaires durables, restaurant solidaire).</a:t>
            </a:r>
          </a:p>
          <a:p>
            <a:endParaRPr lang="fr-FR" sz="1333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762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>
            <a:spLocks noGrp="1"/>
          </p:cNvSpPr>
          <p:nvPr>
            <p:ph type="title"/>
          </p:nvPr>
        </p:nvSpPr>
        <p:spPr>
          <a:xfrm>
            <a:off x="268167" y="290133"/>
            <a:ext cx="116372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Difficultés rencontrées dans la coordination des acteurs</a:t>
            </a:r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body" idx="1"/>
          </p:nvPr>
        </p:nvSpPr>
        <p:spPr>
          <a:xfrm>
            <a:off x="286634" y="1562934"/>
            <a:ext cx="11618733" cy="485691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380990" indent="-380990">
              <a:spcAft>
                <a:spcPts val="1600"/>
              </a:spcAft>
            </a:pPr>
            <a:r>
              <a:rPr lang="fr-FR" sz="2133" dirty="0"/>
              <a:t>Chef de projet nouveau sur le territoire </a:t>
            </a:r>
            <a:r>
              <a:rPr lang="fr-FR" sz="2133" dirty="0">
                <a:sym typeface="Wingdings" panose="05000000000000000000" pitchFamily="2" charset="2"/>
              </a:rPr>
              <a:t> temps d’adaptation au contexte local</a:t>
            </a:r>
            <a:endParaRPr lang="fr-FR" sz="2133" dirty="0"/>
          </a:p>
          <a:p>
            <a:pPr marL="380990" indent="-380990">
              <a:spcAft>
                <a:spcPts val="1600"/>
              </a:spcAft>
            </a:pPr>
            <a:r>
              <a:rPr lang="fr-FR" sz="2133" dirty="0"/>
              <a:t>Jeux d’acteurs et tensions préexistantes entre certaines structures</a:t>
            </a:r>
          </a:p>
          <a:p>
            <a:pPr marL="380990" indent="-380990">
              <a:spcAft>
                <a:spcPts val="1600"/>
              </a:spcAft>
            </a:pPr>
            <a:r>
              <a:rPr lang="fr-FR" sz="2133" dirty="0"/>
              <a:t>Logique de mise en concurrence des acteurs associatifs (subventions, AAP, valorisation des projets) difficiles à inverser </a:t>
            </a:r>
            <a:r>
              <a:rPr lang="fr-FR" sz="2133" dirty="0">
                <a:sym typeface="Wingdings" panose="05000000000000000000" pitchFamily="2" charset="2"/>
              </a:rPr>
              <a:t> aide du Germoir </a:t>
            </a:r>
          </a:p>
          <a:p>
            <a:pPr marL="380990" indent="-380990">
              <a:spcAft>
                <a:spcPts val="1600"/>
              </a:spcAft>
            </a:pPr>
            <a:r>
              <a:rPr lang="fr-FR" sz="2133" dirty="0"/>
              <a:t>Difficulté à toucher les réseaux nationaux qui fonctionnent de manière indépendante</a:t>
            </a:r>
          </a:p>
          <a:p>
            <a:pPr marL="380990" indent="-380990">
              <a:spcAft>
                <a:spcPts val="1600"/>
              </a:spcAft>
            </a:pPr>
            <a:r>
              <a:rPr lang="fr-FR" sz="2133" dirty="0"/>
              <a:t>Acteur majeur dans la coordination de l’aide alimentaire (Carrefour des solidarités) en situation de liquidation judiciaire </a:t>
            </a:r>
            <a:r>
              <a:rPr lang="fr-FR" sz="2133" dirty="0">
                <a:sym typeface="Wingdings" panose="05000000000000000000" pitchFamily="2" charset="2"/>
              </a:rPr>
              <a:t> repenser la coordination du réseau</a:t>
            </a:r>
            <a:endParaRPr lang="fr-FR" sz="2133" dirty="0"/>
          </a:p>
          <a:p>
            <a:pPr marL="0" indent="0"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235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>
            <a:spLocks noGrp="1"/>
          </p:cNvSpPr>
          <p:nvPr>
            <p:ph type="title"/>
          </p:nvPr>
        </p:nvSpPr>
        <p:spPr>
          <a:xfrm>
            <a:off x="261200" y="113909"/>
            <a:ext cx="11669600" cy="1272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SzPts val="990"/>
            </a:pPr>
            <a:r>
              <a:rPr lang="fr" sz="3067"/>
              <a:t>Projections sur les suites du dispositif</a:t>
            </a:r>
            <a:endParaRPr sz="3067"/>
          </a:p>
        </p:txBody>
      </p:sp>
      <p:sp>
        <p:nvSpPr>
          <p:cNvPr id="183" name="Google Shape;183;p22"/>
          <p:cNvSpPr txBox="1">
            <a:spLocks noGrp="1"/>
          </p:cNvSpPr>
          <p:nvPr>
            <p:ph type="body" idx="1"/>
          </p:nvPr>
        </p:nvSpPr>
        <p:spPr>
          <a:xfrm>
            <a:off x="223101" y="944020"/>
            <a:ext cx="11263140" cy="5390105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80990" indent="-38099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fr-FR" sz="1333" dirty="0"/>
              <a:t>Développement d’une </a:t>
            </a:r>
            <a:r>
              <a:rPr lang="fr-FR" sz="1333" b="1" dirty="0"/>
              <a:t>gouvernance plus partagée et plus régulière </a:t>
            </a:r>
            <a:r>
              <a:rPr lang="fr-FR" sz="1333" dirty="0"/>
              <a:t>grâce au travail entrepris sur le PAT</a:t>
            </a:r>
          </a:p>
          <a:p>
            <a:pPr marL="380990" indent="-38099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fr-FR" sz="1333" b="1" dirty="0"/>
              <a:t>Observatoire de l’aide alimentaire </a:t>
            </a:r>
            <a:r>
              <a:rPr lang="fr-FR" sz="1333" dirty="0"/>
              <a:t>pour faciliter la mise en réseau des acteurs et les coopérations</a:t>
            </a:r>
          </a:p>
          <a:p>
            <a:pPr marL="380990" indent="-38099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fr-FR" sz="1333" b="1" dirty="0"/>
              <a:t>Emergence de projets structurants</a:t>
            </a:r>
            <a:r>
              <a:rPr lang="fr-FR" sz="1333" dirty="0"/>
              <a:t>, pour renforcer les liens entre les maillons de la chaîne de la solidarité alimentaire (production, transformation, distribution d’aide alimentaire, mangeurs, </a:t>
            </a:r>
            <a:r>
              <a:rPr lang="fr-FR" sz="1333" dirty="0" err="1"/>
              <a:t>etc</a:t>
            </a:r>
            <a:r>
              <a:rPr lang="fr-FR" sz="1333" dirty="0"/>
              <a:t>): </a:t>
            </a:r>
            <a:r>
              <a:rPr lang="fr-FR" sz="1333" b="1" dirty="0"/>
              <a:t>tiers-lieu solidaire et alimentaire de Dunkerque en 2028, Maison de l’alimentation durable</a:t>
            </a:r>
            <a:r>
              <a:rPr lang="fr-FR" sz="1333" dirty="0"/>
              <a:t> et de l’écologie populaire à Grande-Synthe en 2027.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r>
              <a:rPr lang="fr-FR" dirty="0"/>
              <a:t>Liens producteurs/associations d’aide alimentaire renforcés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r>
              <a:rPr lang="fr-FR" dirty="0"/>
              <a:t>Espace de transformation des denrées périssables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r>
              <a:rPr lang="fr-FR" dirty="0"/>
              <a:t>Maraudes et distributions alimentaire réalisées dans de meilleures conditions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r>
              <a:rPr lang="fr-FR" dirty="0"/>
              <a:t>Mutualisations d’espace et de matériels entre associations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r>
              <a:rPr lang="fr-FR" dirty="0"/>
              <a:t>Coopérations et achats groupés favorisés via la plateforme logistique (transitoire pour l’heure, puis pérenne en 2028)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r>
              <a:rPr lang="fr-FR" dirty="0"/>
              <a:t>Une +  grande place aux personnes en situation de précarité (cuisines partagées avec espaces pensés pour les ateliers cuisines, épicerie collaborative à Grande-Synthe</a:t>
            </a:r>
          </a:p>
          <a:p>
            <a:pPr marL="959976" lvl="2" indent="-380990">
              <a:buFont typeface="Wingdings" panose="05000000000000000000" pitchFamily="2" charset="2"/>
              <a:buChar char="ü"/>
            </a:pPr>
            <a:endParaRPr lang="fr-FR" dirty="0"/>
          </a:p>
          <a:p>
            <a:pPr marL="578986" lvl="2" indent="0">
              <a:buNone/>
            </a:pPr>
            <a:endParaRPr lang="fr-FR" dirty="0"/>
          </a:p>
          <a:p>
            <a:pPr marL="197995" lvl="1" indent="-228594">
              <a:buFont typeface="Arial" panose="020B0604020202020204" pitchFamily="34" charset="0"/>
              <a:buChar char="•"/>
            </a:pPr>
            <a:r>
              <a:rPr lang="fr-FR" dirty="0"/>
              <a:t>Travailler la </a:t>
            </a:r>
            <a:r>
              <a:rPr lang="fr-FR" b="1" dirty="0"/>
              <a:t>structuration de la mise en réseau des acteurs plus institutionnels</a:t>
            </a:r>
            <a:r>
              <a:rPr lang="fr-FR" dirty="0"/>
              <a:t>, pour, au-delà de l’aide alimentaire, </a:t>
            </a:r>
            <a:r>
              <a:rPr lang="fr-FR" b="1" dirty="0"/>
              <a:t>viser la sortie de ces dispositifs </a:t>
            </a:r>
            <a:r>
              <a:rPr lang="fr-FR" dirty="0"/>
              <a:t>: permanences services publics au sein des tiers-lieux alimentaires, pérennisation et renforcement des dispositifs d’insertion et Premières heures en chantier en lien avec l’association </a:t>
            </a:r>
            <a:r>
              <a:rPr lang="fr-FR" dirty="0" err="1"/>
              <a:t>Afeji</a:t>
            </a:r>
            <a:r>
              <a:rPr lang="fr-FR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434075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/>
        </p:nvSpPr>
        <p:spPr>
          <a:xfrm>
            <a:off x="-1709374" y="248561"/>
            <a:ext cx="1275805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fr-FR" sz="3000" b="1" dirty="0">
                <a:latin typeface="Marianne Light" panose="02000000000000000000" pitchFamily="2" charset="0"/>
              </a:rPr>
              <a:t>Objectifs de </a:t>
            </a:r>
            <a:r>
              <a:rPr lang="fr-FR" sz="3000" b="1" dirty="0" smtClean="0">
                <a:latin typeface="Marianne Light" panose="02000000000000000000" pitchFamily="2" charset="0"/>
              </a:rPr>
              <a:t>l’AMI 2 « Solidarités Alimentaire »</a:t>
            </a:r>
            <a:endParaRPr sz="3000" b="1" dirty="0">
              <a:latin typeface="Marianne Light" panose="02000000000000000000" pitchFamily="2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F9CAF3E-43AF-2F38-9506-C78DFBCACFAC}"/>
              </a:ext>
            </a:extLst>
          </p:cNvPr>
          <p:cNvSpPr txBox="1"/>
          <p:nvPr/>
        </p:nvSpPr>
        <p:spPr>
          <a:xfrm>
            <a:off x="897455" y="1279651"/>
            <a:ext cx="9450655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445" algn="just">
              <a:lnSpc>
                <a:spcPct val="115000"/>
              </a:lnSpc>
            </a:pPr>
            <a:r>
              <a:rPr lang="fr-FR" dirty="0">
                <a:latin typeface="Marianne" panose="02000000000000000000" pitchFamily="50" charset="0"/>
                <a:ea typeface="Arial MT"/>
                <a:cs typeface="Arial MT"/>
              </a:rPr>
              <a:t>Soutenir en ingénierie les territoires porteurs de PAT qui souhaitent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mettre en œuvre une coordination</a:t>
            </a:r>
            <a:r>
              <a:rPr lang="fr-FR" dirty="0">
                <a:latin typeface="Marianne" panose="02000000000000000000" pitchFamily="50" charset="0"/>
                <a:ea typeface="Arial MT"/>
                <a:cs typeface="Arial MT"/>
              </a:rPr>
              <a:t> des acteurs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des solidarités alimentaires.</a:t>
            </a:r>
          </a:p>
          <a:p>
            <a:pPr marR="4445" algn="just">
              <a:lnSpc>
                <a:spcPct val="115000"/>
              </a:lnSpc>
            </a:pPr>
            <a:endParaRPr lang="fr-FR" b="1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R="4445" algn="just">
              <a:lnSpc>
                <a:spcPct val="115000"/>
              </a:lnSpc>
            </a:pPr>
            <a:r>
              <a:rPr lang="fr-FR" sz="2000" b="1" dirty="0">
                <a:latin typeface="Marianne" panose="02000000000000000000" pitchFamily="50" charset="0"/>
                <a:ea typeface="Arial MT"/>
                <a:cs typeface="Arial MT"/>
              </a:rPr>
              <a:t>4 objectifs complémentaires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: </a:t>
            </a:r>
          </a:p>
          <a:p>
            <a:pPr marR="4445" algn="just">
              <a:lnSpc>
                <a:spcPct val="115000"/>
              </a:lnSpc>
            </a:pPr>
            <a:endParaRPr lang="fr-FR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r>
              <a:rPr lang="fr-FR" dirty="0">
                <a:latin typeface="Marianne" panose="02000000000000000000" pitchFamily="50" charset="0"/>
                <a:ea typeface="Arial MT"/>
                <a:cs typeface="Arial MT"/>
              </a:rPr>
              <a:t>développer l’approvisionnement des acteurs de lutte contre la précarité alimentaire en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denrées </a:t>
            </a:r>
            <a:r>
              <a:rPr lang="fr-FR" b="1" dirty="0" smtClean="0">
                <a:latin typeface="Marianne" panose="02000000000000000000" pitchFamily="50" charset="0"/>
                <a:ea typeface="Arial MT"/>
                <a:cs typeface="Arial MT"/>
              </a:rPr>
              <a:t>de proximité,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saines et durables</a:t>
            </a: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endParaRPr lang="fr-FR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r>
              <a:rPr lang="fr-FR" dirty="0" smtClean="0">
                <a:latin typeface="Marianne" panose="02000000000000000000" pitchFamily="50" charset="0"/>
                <a:ea typeface="Arial MT"/>
                <a:cs typeface="Arial MT"/>
              </a:rPr>
              <a:t>Penser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la sortie des publics de l’aide </a:t>
            </a:r>
            <a:r>
              <a:rPr lang="fr-FR" b="1" dirty="0" smtClean="0">
                <a:latin typeface="Marianne" panose="02000000000000000000" pitchFamily="50" charset="0"/>
                <a:ea typeface="Arial MT"/>
                <a:cs typeface="Arial MT"/>
              </a:rPr>
              <a:t>alimentaire, </a:t>
            </a:r>
            <a:r>
              <a:rPr lang="fr-FR" dirty="0" smtClean="0">
                <a:latin typeface="Marianne" panose="02000000000000000000" pitchFamily="50" charset="0"/>
                <a:ea typeface="Arial MT"/>
                <a:cs typeface="Arial MT"/>
              </a:rPr>
              <a:t>l’</a:t>
            </a:r>
            <a:r>
              <a:rPr lang="fr-FR" dirty="0" err="1" smtClean="0">
                <a:latin typeface="Marianne" panose="02000000000000000000" pitchFamily="50" charset="0"/>
                <a:ea typeface="Arial MT"/>
                <a:cs typeface="Arial MT"/>
              </a:rPr>
              <a:t>empowerment</a:t>
            </a:r>
            <a:endParaRPr lang="fr-FR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endParaRPr lang="fr-FR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r>
              <a:rPr lang="fr-FR" dirty="0" smtClean="0">
                <a:latin typeface="Marianne" panose="02000000000000000000" pitchFamily="50" charset="0"/>
                <a:ea typeface="Arial MT"/>
                <a:cs typeface="Arial MT"/>
              </a:rPr>
              <a:t>Encourager </a:t>
            </a:r>
            <a:r>
              <a:rPr lang="fr-FR" dirty="0">
                <a:latin typeface="Marianne" panose="02000000000000000000" pitchFamily="50" charset="0"/>
                <a:ea typeface="Arial MT"/>
                <a:cs typeface="Arial MT"/>
              </a:rPr>
              <a:t>la </a:t>
            </a:r>
            <a:r>
              <a:rPr lang="fr-FR" b="1" dirty="0">
                <a:latin typeface="Marianne" panose="02000000000000000000" pitchFamily="50" charset="0"/>
                <a:ea typeface="Arial MT"/>
                <a:cs typeface="Arial MT"/>
              </a:rPr>
              <a:t>mutualisation des ressources</a:t>
            </a:r>
            <a:r>
              <a:rPr lang="fr-FR" dirty="0">
                <a:latin typeface="Marianne" panose="02000000000000000000" pitchFamily="50" charset="0"/>
                <a:ea typeface="Arial MT"/>
                <a:cs typeface="Arial MT"/>
              </a:rPr>
              <a:t>, en particulier en matière de logistique et de stockage</a:t>
            </a: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endParaRPr lang="fr-FR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L="342900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741045" algn="l"/>
              </a:tabLst>
            </a:pPr>
            <a:r>
              <a:rPr lang="fr-FR" dirty="0">
                <a:latin typeface="Marianne" panose="02000000000000000000" pitchFamily="50" charset="0"/>
                <a:ea typeface="Arial MT"/>
                <a:cs typeface="Arial MT"/>
              </a:rPr>
              <a:t>intégrer la parole des bénéficiaires dans la conception et/ou le déploiement des actions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-1" y="923000"/>
            <a:ext cx="9268287" cy="8565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19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7" y="4474346"/>
            <a:ext cx="709168" cy="70916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87" y="2805343"/>
            <a:ext cx="602636" cy="60263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41" y="5825504"/>
            <a:ext cx="530846" cy="53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1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6E1FC-7695-5737-4864-71CC1CC6A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fr-FR" dirty="0">
                <a:latin typeface="Marianne" panose="02000000000000000000" pitchFamily="50" charset="0"/>
              </a:rPr>
              <a:t>Plan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DED2FA-15C4-9BEA-4ED3-0246595C1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1151" y="1847850"/>
            <a:ext cx="10515600" cy="4351338"/>
          </a:xfrm>
        </p:spPr>
        <p:txBody>
          <a:bodyPr>
            <a:normAutofit/>
          </a:bodyPr>
          <a:lstStyle/>
          <a:p>
            <a:r>
              <a:rPr lang="fr-FR" sz="2400" dirty="0" smtClean="0">
                <a:latin typeface="Marianne" panose="02000000000000000000" pitchFamily="50" charset="0"/>
              </a:rPr>
              <a:t>Contexte et Enjeux </a:t>
            </a:r>
          </a:p>
          <a:p>
            <a:endParaRPr lang="fr-FR" sz="2400" dirty="0"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Résultats de l’AMI 1 « accès de tous à une alimentation de qualité, saine, durable et locale »</a:t>
            </a:r>
          </a:p>
          <a:p>
            <a:pPr marL="0" indent="0">
              <a:buNone/>
            </a:pPr>
            <a:endParaRPr lang="fr-FR" sz="2400" dirty="0">
              <a:latin typeface="Marianne" panose="02000000000000000000" pitchFamily="50" charset="0"/>
            </a:endParaRPr>
          </a:p>
          <a:p>
            <a:r>
              <a:rPr lang="fr-FR" sz="2400" dirty="0" smtClean="0">
                <a:latin typeface="Marianne" panose="02000000000000000000" pitchFamily="50" charset="0"/>
              </a:rPr>
              <a:t>AMI 2 solidarité alimentaires : objectifs, soutien, critère, calendrier</a:t>
            </a:r>
            <a:endParaRPr lang="fr-FR" sz="2400" dirty="0">
              <a:latin typeface="Marianne" panose="02000000000000000000" pitchFamily="50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402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04187" y="1066514"/>
            <a:ext cx="4892918" cy="48888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92" name="Google Shape;92;g11b0cd07ff3_3_8"/>
          <p:cNvSpPr txBox="1"/>
          <p:nvPr/>
        </p:nvSpPr>
        <p:spPr>
          <a:xfrm>
            <a:off x="20661" y="1091681"/>
            <a:ext cx="497644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3200"/>
            </a:pPr>
            <a:r>
              <a:rPr lang="fr-FR" sz="2000" kern="0" dirty="0" smtClean="0">
                <a:solidFill>
                  <a:srgbClr val="FFFFFF"/>
                </a:solidFill>
                <a:latin typeface="Marianne" panose="02000000000000000000" pitchFamily="50" charset="0"/>
                <a:cs typeface="Arial"/>
                <a:sym typeface="Arial"/>
              </a:rPr>
              <a:t>Un accompagnement / formation </a:t>
            </a:r>
            <a:endParaRPr sz="1200" kern="0" dirty="0">
              <a:solidFill>
                <a:srgbClr val="FFFFFF"/>
              </a:solidFill>
              <a:latin typeface="Marianne" panose="02000000000000000000" pitchFamily="50" charset="0"/>
              <a:cs typeface="Arial"/>
              <a:sym typeface="Arial"/>
            </a:endParaRPr>
          </a:p>
        </p:txBody>
      </p:sp>
      <p:sp>
        <p:nvSpPr>
          <p:cNvPr id="93" name="Google Shape;93;g11b0cd07ff3_3_8"/>
          <p:cNvSpPr/>
          <p:nvPr/>
        </p:nvSpPr>
        <p:spPr>
          <a:xfrm>
            <a:off x="1" y="1066514"/>
            <a:ext cx="215940" cy="4854892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1400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174297" y="3731707"/>
            <a:ext cx="6017702" cy="48888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2" name="Google Shape;93;g11b0cd07ff3_3_8"/>
          <p:cNvSpPr/>
          <p:nvPr/>
        </p:nvSpPr>
        <p:spPr>
          <a:xfrm>
            <a:off x="12073304" y="3731707"/>
            <a:ext cx="118696" cy="3126293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1400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75288" y="1832366"/>
            <a:ext cx="549519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Pilotage de l’accompagnement : CERDD </a:t>
            </a: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Structures impliquées dans l’accompagnement : à définir </a:t>
            </a: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Format de l’accompagnement : </a:t>
            </a: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lang="fr-FR" sz="1600" kern="0" dirty="0" smtClean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Des moments d’accompagnement individuel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Des sessions collectives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Thématiques </a:t>
            </a:r>
            <a:r>
              <a:rPr lang="fr-FR" sz="1600" kern="0" dirty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de l’accompagnement : </a:t>
            </a:r>
            <a:endParaRPr lang="fr-FR" sz="1600" kern="0" dirty="0" smtClean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Evaluation 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Mise en réseau 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err="1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Empowerment</a:t>
            </a: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 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….</a:t>
            </a: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lang="fr-FR" sz="1600" kern="0" dirty="0" smtClean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lang="fr-FR" sz="1600" kern="0" dirty="0" smtClean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</p:txBody>
      </p:sp>
      <p:sp>
        <p:nvSpPr>
          <p:cNvPr id="19" name="Google Shape;92;g11b0cd07ff3_3_8"/>
          <p:cNvSpPr txBox="1"/>
          <p:nvPr/>
        </p:nvSpPr>
        <p:spPr>
          <a:xfrm>
            <a:off x="6174296" y="3776112"/>
            <a:ext cx="5958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3200"/>
            </a:pPr>
            <a:r>
              <a:rPr lang="fr-FR" sz="2000" kern="0" dirty="0" smtClean="0">
                <a:solidFill>
                  <a:srgbClr val="FFFFFF"/>
                </a:solidFill>
                <a:latin typeface="Marianne" panose="02000000000000000000" pitchFamily="50" charset="0"/>
                <a:cs typeface="Arial"/>
                <a:sym typeface="Arial"/>
              </a:rPr>
              <a:t>Un soutien financier </a:t>
            </a:r>
            <a:endParaRPr sz="1200" kern="0" dirty="0">
              <a:solidFill>
                <a:srgbClr val="FFFFFF"/>
              </a:solidFill>
              <a:latin typeface="Marianne" panose="02000000000000000000" pitchFamily="50" charset="0"/>
              <a:cs typeface="Arial"/>
              <a:sym typeface="Arial"/>
            </a:endParaRPr>
          </a:p>
        </p:txBody>
      </p:sp>
      <p:pic>
        <p:nvPicPr>
          <p:cNvPr id="41" name="Google Shape;17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54075" y="4319692"/>
            <a:ext cx="558593" cy="605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077" y="1534673"/>
            <a:ext cx="1669826" cy="816409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401149" y="4540800"/>
            <a:ext cx="54951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40 000€/an pendant 2 ans </a:t>
            </a: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Pour recruter une chargé de mission</a:t>
            </a: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r>
              <a:rPr lang="fr-FR" sz="1600" kern="0" dirty="0" smtClean="0">
                <a:solidFill>
                  <a:srgbClr val="000000"/>
                </a:solidFill>
                <a:latin typeface="Marianne" panose="02000000000000000000" pitchFamily="50" charset="0"/>
                <a:cs typeface="Arial"/>
                <a:sym typeface="Arial"/>
              </a:rPr>
              <a:t>Penser à la pérennisation, pas de continuité de financement   </a:t>
            </a:r>
          </a:p>
          <a:p>
            <a:pPr>
              <a:buClr>
                <a:srgbClr val="000000"/>
              </a:buClr>
            </a:pPr>
            <a:endParaRPr lang="fr-FR" sz="1600" kern="0" dirty="0" smtClean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endParaRPr lang="fr-FR" sz="1600" kern="0" dirty="0">
              <a:solidFill>
                <a:srgbClr val="000000"/>
              </a:solidFill>
              <a:latin typeface="Marianne" panose="02000000000000000000" pitchFamily="50" charset="0"/>
              <a:cs typeface="Arial"/>
              <a:sym typeface="Arial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0" y="653969"/>
            <a:ext cx="9268287" cy="8565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7" name="Google Shape;89;p20"/>
          <p:cNvSpPr txBox="1"/>
          <p:nvPr/>
        </p:nvSpPr>
        <p:spPr>
          <a:xfrm>
            <a:off x="-1744885" y="134844"/>
            <a:ext cx="1275805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fr-FR" sz="3000" b="1" dirty="0" smtClean="0">
                <a:latin typeface="Marianne Light" panose="02000000000000000000" pitchFamily="2" charset="0"/>
              </a:rPr>
              <a:t>Soutien </a:t>
            </a:r>
            <a:r>
              <a:rPr lang="fr-FR" sz="3000" b="1" dirty="0">
                <a:latin typeface="Marianne Light" panose="02000000000000000000" pitchFamily="2" charset="0"/>
              </a:rPr>
              <a:t>de </a:t>
            </a:r>
            <a:r>
              <a:rPr lang="fr-FR" sz="3000" b="1" dirty="0" smtClean="0">
                <a:latin typeface="Marianne Light" panose="02000000000000000000" pitchFamily="2" charset="0"/>
              </a:rPr>
              <a:t>l’AMI 2 « Solidarités Alimentaire »</a:t>
            </a:r>
            <a:endParaRPr sz="3000" b="1" dirty="0">
              <a:latin typeface="Marianne Light" panose="02000000000000000000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72333" y="4507738"/>
            <a:ext cx="940837" cy="94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8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E81EF60-06BB-A23C-4339-4116F00E84CC}"/>
              </a:ext>
            </a:extLst>
          </p:cNvPr>
          <p:cNvSpPr/>
          <p:nvPr/>
        </p:nvSpPr>
        <p:spPr>
          <a:xfrm>
            <a:off x="726082" y="5513247"/>
            <a:ext cx="5588884" cy="386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Marianne" panose="02000000000000000000" pitchFamily="50" charset="0"/>
              </a:rPr>
              <a:t>Déposer un dossier complet avant le 16 juin </a:t>
            </a:r>
            <a:endParaRPr lang="fr-FR" b="1" dirty="0">
              <a:latin typeface="Marianne" panose="02000000000000000000" pitchFamily="50" charset="0"/>
            </a:endParaRPr>
          </a:p>
        </p:txBody>
      </p:sp>
      <p:pic>
        <p:nvPicPr>
          <p:cNvPr id="30" name="Image 29" descr="Une image contenant capture d’écran, cercle, Caractère coloré, Graphique&#10;&#10;Description générée automatiquement">
            <a:extLst>
              <a:ext uri="{FF2B5EF4-FFF2-40B4-BE49-F238E27FC236}">
                <a16:creationId xmlns:a16="http://schemas.microsoft.com/office/drawing/2014/main" id="{AD6E1EB4-725E-71DA-163F-0F2F30E4E0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97" y="5415136"/>
            <a:ext cx="650113" cy="650113"/>
          </a:xfrm>
          <a:prstGeom prst="rect">
            <a:avLst/>
          </a:prstGeom>
        </p:spPr>
      </p:pic>
      <p:sp>
        <p:nvSpPr>
          <p:cNvPr id="10" name="Google Shape;166;p7"/>
          <p:cNvSpPr txBox="1"/>
          <p:nvPr/>
        </p:nvSpPr>
        <p:spPr>
          <a:xfrm>
            <a:off x="1152846" y="1520815"/>
            <a:ext cx="473535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0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Qui peut candidater ? </a:t>
            </a:r>
            <a:endParaRPr sz="12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72;p7"/>
          <p:cNvSpPr/>
          <p:nvPr/>
        </p:nvSpPr>
        <p:spPr>
          <a:xfrm>
            <a:off x="1152846" y="1863997"/>
            <a:ext cx="9064945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§"/>
            </a:pPr>
            <a:endParaRPr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  <a:p>
            <a:pPr marR="0" lvl="0" algn="just" rtl="0">
              <a:lnSpc>
                <a:spcPct val="100000"/>
              </a:lnSpc>
              <a:buClr>
                <a:srgbClr val="000000"/>
              </a:buClr>
              <a:buSzPts val="1600"/>
            </a:pPr>
            <a:r>
              <a:rPr lang="fr-FR" i="0" u="none" strike="noStrike" cap="none" dirty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Territoires </a:t>
            </a:r>
            <a:r>
              <a:rPr lang="fr-FR" i="0" u="none" strike="noStrike" cap="none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labellisé PAT ou </a:t>
            </a:r>
            <a:r>
              <a:rPr lang="fr-FR" i="0" u="none" strike="noStrike" cap="none" dirty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ayant déposé une </a:t>
            </a:r>
            <a:r>
              <a:rPr lang="fr-FR" i="0" u="none" strike="noStrike" cap="none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candidature</a:t>
            </a:r>
          </a:p>
          <a:p>
            <a:pPr marR="0" lvl="0" algn="just" rtl="0">
              <a:lnSpc>
                <a:spcPct val="100000"/>
              </a:lnSpc>
              <a:buClr>
                <a:srgbClr val="000000"/>
              </a:buClr>
              <a:buSzPts val="1600"/>
            </a:pPr>
            <a:endParaRPr lang="fr-FR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  <a:p>
            <a:pPr algn="just">
              <a:buClr>
                <a:srgbClr val="000000"/>
              </a:buClr>
              <a:buSzPts val="1600"/>
            </a:pPr>
            <a:r>
              <a:rPr lang="fr-FR" i="0" u="none" strike="noStrike" cap="none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Porté par un collectif avec association d’aide alimentaire, service cohésion sociale, CCAS, etc…  </a:t>
            </a:r>
            <a:r>
              <a:rPr lang="fr-FR" sz="2000" b="1" i="0" u="none" strike="noStrike" cap="none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=&gt; </a:t>
            </a:r>
            <a:r>
              <a:rPr lang="fr-FR" sz="2000" b="1" dirty="0">
                <a:sym typeface="Arial"/>
              </a:rPr>
              <a:t> </a:t>
            </a:r>
            <a:r>
              <a:rPr lang="fr-FR" sz="2000" b="1" dirty="0" smtClean="0"/>
              <a:t>La </a:t>
            </a:r>
            <a:r>
              <a:rPr lang="fr-FR" sz="2000" b="1" dirty="0"/>
              <a:t>présence de lettres d’engagement explicites est attendue </a:t>
            </a:r>
            <a:r>
              <a:rPr lang="fr-FR" dirty="0"/>
              <a:t>; </a:t>
            </a:r>
          </a:p>
          <a:p>
            <a:pPr marR="0" lvl="0" algn="just" rtl="0">
              <a:lnSpc>
                <a:spcPct val="100000"/>
              </a:lnSpc>
              <a:buClr>
                <a:srgbClr val="000000"/>
              </a:buClr>
              <a:buSzPts val="1600"/>
            </a:pPr>
            <a:endParaRPr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73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8505" y="2277666"/>
            <a:ext cx="683760" cy="64994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à coins arrondis 16"/>
          <p:cNvSpPr/>
          <p:nvPr/>
        </p:nvSpPr>
        <p:spPr>
          <a:xfrm>
            <a:off x="0" y="923000"/>
            <a:ext cx="4323425" cy="14232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1" name="Google Shape;166;p7"/>
          <p:cNvSpPr txBox="1"/>
          <p:nvPr/>
        </p:nvSpPr>
        <p:spPr>
          <a:xfrm>
            <a:off x="630385" y="406032"/>
            <a:ext cx="473535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4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Critères d’éligibilité</a:t>
            </a:r>
            <a:endParaRPr sz="14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3" y="4062529"/>
            <a:ext cx="650113" cy="624108"/>
          </a:xfrm>
          <a:prstGeom prst="rect">
            <a:avLst/>
          </a:prstGeom>
        </p:spPr>
      </p:pic>
      <p:sp>
        <p:nvSpPr>
          <p:cNvPr id="18" name="Google Shape;172;p7"/>
          <p:cNvSpPr/>
          <p:nvPr/>
        </p:nvSpPr>
        <p:spPr>
          <a:xfrm>
            <a:off x="6831012" y="3983927"/>
            <a:ext cx="565395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Wingdings" panose="05000000000000000000" pitchFamily="2" charset="2"/>
              <a:buChar char="§"/>
            </a:pPr>
            <a:endParaRPr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  <a:p>
            <a:pPr marR="0" lvl="0" algn="just" rtl="0">
              <a:lnSpc>
                <a:spcPct val="100000"/>
              </a:lnSpc>
              <a:buClr>
                <a:srgbClr val="000000"/>
              </a:buClr>
              <a:buSzPts val="1600"/>
            </a:pPr>
            <a:r>
              <a:rPr lang="fr-FR" i="0" u="none" strike="noStrike" cap="none" dirty="0" smtClean="0">
                <a:solidFill>
                  <a:srgbClr val="000000"/>
                </a:solidFill>
                <a:latin typeface="Marianne"/>
                <a:ea typeface="Arial"/>
                <a:cs typeface="Arial"/>
                <a:sym typeface="Arial"/>
              </a:rPr>
              <a:t>Répondre aux objectifs de cet AMI </a:t>
            </a:r>
            <a:endParaRPr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6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à coins arrondis 16"/>
          <p:cNvSpPr/>
          <p:nvPr/>
        </p:nvSpPr>
        <p:spPr>
          <a:xfrm>
            <a:off x="0" y="1029438"/>
            <a:ext cx="4892918" cy="13459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1" name="Google Shape;166;p7"/>
          <p:cNvSpPr txBox="1"/>
          <p:nvPr/>
        </p:nvSpPr>
        <p:spPr>
          <a:xfrm>
            <a:off x="1055844" y="405889"/>
            <a:ext cx="473535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4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Critères de sélection</a:t>
            </a:r>
            <a:endParaRPr sz="14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pic>
        <p:nvPicPr>
          <p:cNvPr id="14" name="Image 13" descr="Une image contenant texte, capture d’écran, Graphique, Police&#10;&#10;Description générée automatiquement">
            <a:extLst>
              <a:ext uri="{FF2B5EF4-FFF2-40B4-BE49-F238E27FC236}">
                <a16:creationId xmlns:a16="http://schemas.microsoft.com/office/drawing/2014/main" id="{F79B895E-5CFB-2FB3-55FE-E79128EEE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74" y="125880"/>
            <a:ext cx="734572" cy="8225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94760" y="1526503"/>
            <a:ext cx="1058411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Etude </a:t>
            </a:r>
            <a:r>
              <a:rPr lang="fr-FR" sz="2000" dirty="0"/>
              <a:t>des </a:t>
            </a:r>
            <a:r>
              <a:rPr lang="fr-FR" sz="2000" dirty="0" smtClean="0"/>
              <a:t>besoins, présence d’un diagnostic  </a:t>
            </a:r>
          </a:p>
          <a:p>
            <a:pPr marL="342900" indent="-342900">
              <a:buFont typeface="+mj-lt"/>
              <a:buAutoNum type="arabicPeriod"/>
            </a:pPr>
            <a:endParaRPr lang="fr-FR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Participation des </a:t>
            </a:r>
            <a:r>
              <a:rPr lang="fr-FR" sz="2000" dirty="0"/>
              <a:t>personnes en situation de pauvreté à la construction et au portage du projet </a:t>
            </a:r>
          </a:p>
          <a:p>
            <a:pPr marL="342900" indent="-342900">
              <a:buFont typeface="+mj-lt"/>
              <a:buAutoNum type="arabicPeriod"/>
            </a:pPr>
            <a:endParaRPr lang="fr-FR" sz="2000" dirty="0"/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Caractère </a:t>
            </a:r>
            <a:r>
              <a:rPr lang="fr-FR" sz="2000" dirty="0"/>
              <a:t>fédérateur : nature et niveau d’implication des partenaires, diversité des acteurs de la précarité alimentaire, projection de rencontres, de moments d’échanges ; </a:t>
            </a:r>
            <a:endParaRPr lang="fr-FR" sz="2000" dirty="0" smtClean="0"/>
          </a:p>
          <a:p>
            <a:pPr marL="342900" indent="-342900">
              <a:buFont typeface="+mj-lt"/>
              <a:buAutoNum type="arabicPeriod"/>
            </a:pPr>
            <a:endParaRPr lang="fr-FR" sz="2000" dirty="0"/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Portage politique et </a:t>
            </a:r>
            <a:r>
              <a:rPr lang="fr-FR" sz="2000" dirty="0"/>
              <a:t>motivation du </a:t>
            </a:r>
            <a:r>
              <a:rPr lang="fr-FR" sz="2000" dirty="0" smtClean="0"/>
              <a:t>collectif  (lettre de soutien) </a:t>
            </a:r>
          </a:p>
          <a:p>
            <a:pPr marL="342900" indent="-342900">
              <a:buFont typeface="+mj-lt"/>
              <a:buAutoNum type="arabicPeriod"/>
            </a:pPr>
            <a:endParaRPr lang="fr-FR" sz="2000" dirty="0"/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Dynamique existante </a:t>
            </a:r>
            <a:r>
              <a:rPr lang="fr-FR" sz="2000" dirty="0"/>
              <a:t>: </a:t>
            </a:r>
            <a:r>
              <a:rPr lang="fr-FR" sz="2000" dirty="0" smtClean="0"/>
              <a:t>actions déjà mises en œuvre sur le sujet</a:t>
            </a:r>
          </a:p>
          <a:p>
            <a:pPr marL="342900" indent="-342900">
              <a:buFont typeface="+mj-lt"/>
              <a:buAutoNum type="arabicPeriod"/>
            </a:pPr>
            <a:endParaRPr lang="fr-FR" sz="2000" dirty="0"/>
          </a:p>
          <a:p>
            <a:pPr marL="342900" indent="-342900">
              <a:buFont typeface="+mj-lt"/>
              <a:buAutoNum type="arabicPeriod"/>
            </a:pPr>
            <a:r>
              <a:rPr lang="fr-FR" sz="2000" dirty="0" smtClean="0"/>
              <a:t>Pérennisation </a:t>
            </a:r>
            <a:r>
              <a:rPr lang="fr-FR" sz="2000" dirty="0"/>
              <a:t>du projet : </a:t>
            </a:r>
            <a:r>
              <a:rPr lang="fr-FR" sz="2000" dirty="0" smtClean="0"/>
              <a:t>quelle suite envisagée, quelle capitalisation après l’AMI ? </a:t>
            </a:r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b="1" dirty="0"/>
              <a:t>Echelle d’action </a:t>
            </a:r>
            <a:r>
              <a:rPr lang="fr-FR" sz="2000" dirty="0" smtClean="0"/>
              <a:t>: l’EPCI ou </a:t>
            </a:r>
            <a:r>
              <a:rPr lang="fr-FR" sz="2000" dirty="0"/>
              <a:t>cas spécifique des territoires à faible densité 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43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à coins arrondis 16"/>
          <p:cNvSpPr/>
          <p:nvPr/>
        </p:nvSpPr>
        <p:spPr>
          <a:xfrm>
            <a:off x="0" y="1029438"/>
            <a:ext cx="4892918" cy="13459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1" name="Google Shape;166;p7"/>
          <p:cNvSpPr txBox="1"/>
          <p:nvPr/>
        </p:nvSpPr>
        <p:spPr>
          <a:xfrm>
            <a:off x="938797" y="299126"/>
            <a:ext cx="473535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2800" b="1" i="0" u="none" strike="noStrike" cap="none" dirty="0" smtClean="0">
                <a:solidFill>
                  <a:schemeClr val="dk1"/>
                </a:solidFill>
                <a:latin typeface="Marianne"/>
                <a:ea typeface="Arial"/>
                <a:cs typeface="Arial"/>
                <a:sym typeface="Arial"/>
              </a:rPr>
              <a:t>Calendrier </a:t>
            </a:r>
            <a:endParaRPr sz="1600" b="1" i="0" u="none" strike="noStrike" cap="none" dirty="0">
              <a:solidFill>
                <a:srgbClr val="000000"/>
              </a:solidFill>
              <a:latin typeface="Marianne"/>
              <a:ea typeface="Arial"/>
              <a:cs typeface="Arial"/>
              <a:sym typeface="Arial"/>
            </a:endParaRPr>
          </a:p>
        </p:txBody>
      </p:sp>
      <p:pic>
        <p:nvPicPr>
          <p:cNvPr id="5" name="Image 4" descr="Une image contenant capture d’écran, cercle, Caractère coloré, Graphique&#10;&#10;Description générée automatiquement">
            <a:extLst>
              <a:ext uri="{FF2B5EF4-FFF2-40B4-BE49-F238E27FC236}">
                <a16:creationId xmlns:a16="http://schemas.microsoft.com/office/drawing/2014/main" id="{AD6E1EB4-725E-71DA-163F-0F2F30E4E0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99" y="235660"/>
            <a:ext cx="650113" cy="65011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722887" y="1932192"/>
            <a:ext cx="7903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Mobilisation des territoires – rédaction des dossiers - dépôt </a:t>
            </a:r>
            <a:r>
              <a:rPr lang="fr-FR" dirty="0"/>
              <a:t>des candidatures 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255217" y="1932192"/>
            <a:ext cx="2301552" cy="418574"/>
          </a:xfrm>
          <a:prstGeom prst="rect">
            <a:avLst/>
          </a:prstGeom>
          <a:solidFill>
            <a:srgbClr val="1F4E79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21 avril au 15 juin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Flèche vers le bas 15"/>
          <p:cNvSpPr/>
          <p:nvPr/>
        </p:nvSpPr>
        <p:spPr>
          <a:xfrm>
            <a:off x="89098" y="1932192"/>
            <a:ext cx="213064" cy="4678532"/>
          </a:xfrm>
          <a:prstGeom prst="downArrow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22263" y="2875439"/>
            <a:ext cx="2301552" cy="418574"/>
          </a:xfrm>
          <a:prstGeom prst="rect">
            <a:avLst/>
          </a:prstGeom>
          <a:solidFill>
            <a:srgbClr val="1F4E79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15 juin au 30 juin 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5217" y="3852884"/>
            <a:ext cx="2301552" cy="418574"/>
          </a:xfrm>
          <a:prstGeom prst="rect">
            <a:avLst/>
          </a:prstGeom>
          <a:solidFill>
            <a:srgbClr val="1F4E79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3 juillet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2263" y="4830329"/>
            <a:ext cx="2301552" cy="418574"/>
          </a:xfrm>
          <a:prstGeom prst="rect">
            <a:avLst/>
          </a:prstGeom>
          <a:solidFill>
            <a:srgbClr val="1F4E79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Juillet à fin novembre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5630" y="5720526"/>
            <a:ext cx="2301552" cy="418574"/>
          </a:xfrm>
          <a:prstGeom prst="rect">
            <a:avLst/>
          </a:prstGeom>
          <a:solidFill>
            <a:srgbClr val="1F4E79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Décembre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22887" y="2875439"/>
            <a:ext cx="7903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Instruction par la DREETS, DRAAF, Commissariat à la pauvreté et leurs partenaires</a:t>
            </a:r>
          </a:p>
          <a:p>
            <a:endParaRPr lang="fr-FR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2722886" y="3876128"/>
            <a:ext cx="79036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Annonce des résultats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22886" y="4819375"/>
            <a:ext cx="79036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Recrutement des chargés de missions &amp; Conventionnement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722885" y="5720526"/>
            <a:ext cx="79036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Première rencontre collective des lauréats et présentation de l’accompagnement </a:t>
            </a:r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2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3</a:t>
            </a:fld>
            <a:endParaRPr lang="fr-FR"/>
          </a:p>
        </p:txBody>
      </p:sp>
      <p:sp>
        <p:nvSpPr>
          <p:cNvPr id="5" name="Google Shape;89;p20"/>
          <p:cNvSpPr txBox="1"/>
          <p:nvPr/>
        </p:nvSpPr>
        <p:spPr>
          <a:xfrm>
            <a:off x="-406433" y="252100"/>
            <a:ext cx="1081994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 b="1" dirty="0">
                <a:solidFill>
                  <a:schemeClr val="tx1"/>
                </a:solidFill>
                <a:latin typeface="Marianne Light" panose="02000000000000000000" pitchFamily="2" charset="0"/>
              </a:rPr>
              <a:t>Enjeux stratégiques sur les solidarités alimentaires</a:t>
            </a:r>
            <a:endParaRPr sz="3000" b="1" dirty="0">
              <a:solidFill>
                <a:schemeClr val="tx1"/>
              </a:solidFill>
              <a:latin typeface="Marianne Light" panose="020000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F9CAF3E-43AF-2F38-9506-C78DFBCACFAC}"/>
              </a:ext>
            </a:extLst>
          </p:cNvPr>
          <p:cNvSpPr txBox="1"/>
          <p:nvPr/>
        </p:nvSpPr>
        <p:spPr>
          <a:xfrm>
            <a:off x="537307" y="1555036"/>
            <a:ext cx="103023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>
                <a:effectLst/>
                <a:latin typeface="Marianne" panose="02000000000000000000" pitchFamily="50" charset="0"/>
                <a:ea typeface="Arial MT"/>
                <a:cs typeface="Arial MT"/>
              </a:rPr>
              <a:t>Constats : </a:t>
            </a:r>
            <a:r>
              <a:rPr lang="fr-FR" sz="1800" dirty="0">
                <a:effectLst/>
                <a:latin typeface="Marianne" panose="02000000000000000000" pitchFamily="50" charset="0"/>
                <a:ea typeface="Arial MT"/>
                <a:cs typeface="Arial MT"/>
              </a:rPr>
              <a:t>indicateurs socio-économiques se so</a:t>
            </a:r>
            <a:r>
              <a:rPr lang="fr-FR" sz="1800" dirty="0">
                <a:latin typeface="Marianne" panose="02000000000000000000" pitchFamily="50" charset="0"/>
                <a:ea typeface="Arial MT"/>
                <a:cs typeface="Arial MT"/>
              </a:rPr>
              <a:t>nt dégradés depuis le lancement de la première expérimentation, renforçant une crise alimentaire déjà marquée au sortir de la crise sanitaire</a:t>
            </a:r>
            <a:endParaRPr lang="fr-FR" sz="1800" dirty="0">
              <a:effectLst/>
              <a:latin typeface="Marianne" panose="02000000000000000000" pitchFamily="50" charset="0"/>
              <a:ea typeface="Arial MT"/>
              <a:cs typeface="Arial MT"/>
            </a:endParaRPr>
          </a:p>
          <a:p>
            <a:endParaRPr lang="fr-FR" sz="1800" dirty="0">
              <a:latin typeface="Marianne" panose="02000000000000000000" pitchFamily="50" charset="0"/>
              <a:ea typeface="Arial MT"/>
              <a:cs typeface="Arial M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800" dirty="0">
                <a:latin typeface="Marianne" panose="02000000000000000000" pitchFamily="50" charset="0"/>
                <a:ea typeface="Arial MT"/>
                <a:cs typeface="Arial MT"/>
              </a:rPr>
              <a:t>1/6</a:t>
            </a:r>
            <a:r>
              <a:rPr lang="fr-FR" sz="1800" baseline="30000" dirty="0">
                <a:latin typeface="Marianne" panose="02000000000000000000" pitchFamily="50" charset="0"/>
                <a:ea typeface="Arial MT"/>
                <a:cs typeface="Arial MT"/>
              </a:rPr>
              <a:t>ème</a:t>
            </a:r>
            <a:r>
              <a:rPr lang="fr-FR" sz="1800" dirty="0">
                <a:latin typeface="Marianne" panose="02000000000000000000" pitchFamily="50" charset="0"/>
                <a:ea typeface="Arial MT"/>
                <a:cs typeface="Arial MT"/>
              </a:rPr>
              <a:t> de la population française n’a pas les moyens de se nourrir correctement – </a:t>
            </a:r>
            <a:r>
              <a:rPr lang="fr-FR" sz="1800" dirty="0">
                <a:effectLst/>
                <a:latin typeface="Marianne" panose="02000000000000000000" pitchFamily="50" charset="0"/>
                <a:ea typeface="Arial MT"/>
                <a:cs typeface="Arial MT"/>
              </a:rPr>
              <a:t>CREDOC </a:t>
            </a:r>
            <a:r>
              <a:rPr lang="fr-FR" sz="1800" i="1" dirty="0">
                <a:effectLst/>
                <a:latin typeface="Marianne" panose="02000000000000000000" pitchFamily="50" charset="0"/>
                <a:ea typeface="Arial MT"/>
                <a:cs typeface="Arial MT"/>
              </a:rPr>
              <a:t>: </a:t>
            </a:r>
            <a:r>
              <a:rPr lang="fr-FR" sz="1800" u="sng" dirty="0">
                <a:solidFill>
                  <a:srgbClr val="1155CC"/>
                </a:solidFill>
                <a:effectLst/>
                <a:latin typeface="Marianne" panose="02000000000000000000" pitchFamily="50" charset="0"/>
                <a:ea typeface="Arial MT"/>
                <a:cs typeface="Arial MT"/>
                <a:hlinkClick r:id="rId2"/>
              </a:rPr>
              <a:t>En forte hausse, la précarité alimentaire s'ajoute à d'autres fragilités</a:t>
            </a:r>
            <a:endParaRPr lang="fr-FR" sz="1800" dirty="0">
              <a:effectLst/>
              <a:latin typeface="Marianne" panose="02000000000000000000" pitchFamily="50" charset="0"/>
              <a:ea typeface="Arial MT"/>
              <a:cs typeface="Arial M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800" dirty="0">
                <a:effectLst/>
                <a:latin typeface="Marianne" panose="02000000000000000000" pitchFamily="50" charset="0"/>
                <a:ea typeface="Arial MT"/>
                <a:cs typeface="Arial MT"/>
              </a:rPr>
              <a:t>8 millions de français en situation d’insécurité alimentaire – Secours Catholique : </a:t>
            </a:r>
            <a:r>
              <a:rPr lang="fr-FR" sz="1800" u="sng" dirty="0">
                <a:solidFill>
                  <a:srgbClr val="1155CC"/>
                </a:solidFill>
                <a:effectLst/>
                <a:latin typeface="Marianne" panose="02000000000000000000" pitchFamily="50" charset="0"/>
                <a:ea typeface="Arial MT"/>
                <a:cs typeface="Arial MT"/>
                <a:hlinkClick r:id="rId3"/>
              </a:rPr>
              <a:t>L'injuste prix de notre alimentation | Secours Catholique - Caritas France</a:t>
            </a:r>
            <a:endParaRPr lang="fr-FR" sz="1800" u="sng" dirty="0">
              <a:solidFill>
                <a:srgbClr val="1155CC"/>
              </a:solidFill>
              <a:effectLst/>
              <a:latin typeface="Marianne" panose="02000000000000000000" pitchFamily="50" charset="0"/>
              <a:ea typeface="Arial MT"/>
              <a:cs typeface="Arial MT"/>
            </a:endParaRPr>
          </a:p>
          <a:p>
            <a:endParaRPr lang="fr-FR" sz="1600" b="0" i="0" u="sng" strike="noStrike" cap="none" dirty="0">
              <a:solidFill>
                <a:srgbClr val="1155CC"/>
              </a:solidFill>
              <a:latin typeface="Marianne" panose="02000000000000000000" pitchFamily="50" charset="0"/>
              <a:sym typeface="Arial"/>
            </a:endParaRPr>
          </a:p>
          <a:p>
            <a:endParaRPr lang="fr-FR" sz="1600" b="0" i="0" u="none" strike="noStrike" cap="none" dirty="0">
              <a:solidFill>
                <a:srgbClr val="000000"/>
              </a:solidFill>
              <a:latin typeface="Marianne" panose="02000000000000000000" pitchFamily="50" charset="0"/>
              <a:sym typeface="Arial"/>
            </a:endParaRPr>
          </a:p>
          <a:p>
            <a:r>
              <a:rPr lang="fr-FR" sz="2000" b="1" dirty="0">
                <a:latin typeface="Marianne" panose="02000000000000000000" pitchFamily="50" charset="0"/>
              </a:rPr>
              <a:t>Réaction </a:t>
            </a:r>
            <a:r>
              <a:rPr lang="fr-FR" sz="2000" b="1" dirty="0" err="1">
                <a:latin typeface="Marianne" panose="02000000000000000000" pitchFamily="50" charset="0"/>
              </a:rPr>
              <a:t>Etat</a:t>
            </a:r>
            <a:r>
              <a:rPr lang="fr-FR" sz="2000" b="1" dirty="0">
                <a:latin typeface="Marianne" panose="02000000000000000000" pitchFamily="50" charset="0"/>
              </a:rPr>
              <a:t> : </a:t>
            </a:r>
            <a:r>
              <a:rPr lang="fr-FR" sz="1800" dirty="0">
                <a:latin typeface="Marianne" panose="02000000000000000000" pitchFamily="50" charset="0"/>
              </a:rPr>
              <a:t>recentrer les objectifs de l’AMI sur le traitement de la précarité alimentaire pour 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800" dirty="0">
                <a:latin typeface="Marianne" panose="02000000000000000000" pitchFamily="50" charset="0"/>
              </a:rPr>
              <a:t>Renforcer la création d’alliances locales de solidarités et structurer les réseaux d’aide alimentaire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Marianne" panose="02000000000000000000" pitchFamily="50" charset="0"/>
                <a:sym typeface="Arial"/>
              </a:rPr>
              <a:t>Élargir la réponse à un traitement plus global de la précarité</a:t>
            </a:r>
          </a:p>
        </p:txBody>
      </p:sp>
      <p:sp>
        <p:nvSpPr>
          <p:cNvPr id="7" name="Google Shape;90;p20"/>
          <p:cNvSpPr/>
          <p:nvPr/>
        </p:nvSpPr>
        <p:spPr>
          <a:xfrm>
            <a:off x="0" y="892640"/>
            <a:ext cx="9996256" cy="45719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917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b0cd07ff3_3_8"/>
          <p:cNvSpPr txBox="1"/>
          <p:nvPr/>
        </p:nvSpPr>
        <p:spPr>
          <a:xfrm>
            <a:off x="-456510" y="168934"/>
            <a:ext cx="966265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3200"/>
            </a:pPr>
            <a:r>
              <a:rPr lang="fr-FR" sz="2800" dirty="0" smtClean="0">
                <a:latin typeface="Marianne" panose="02000000000000000000" pitchFamily="50" charset="0"/>
                <a:sym typeface="Arial"/>
              </a:rPr>
              <a:t>Circuits </a:t>
            </a:r>
            <a:r>
              <a:rPr lang="fr-FR" sz="2800" dirty="0">
                <a:latin typeface="Marianne" panose="02000000000000000000" pitchFamily="50" charset="0"/>
                <a:sym typeface="Arial"/>
              </a:rPr>
              <a:t>d’approvisionnement de l’aide alimentaire </a:t>
            </a:r>
            <a:endParaRPr sz="1600" dirty="0">
              <a:latin typeface="Marianne" panose="02000000000000000000" pitchFamily="50" charset="0"/>
              <a:sym typeface="Arial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83369E6-B0AB-139F-3688-62A9D606DB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692114"/>
            <a:ext cx="9025019" cy="5894317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-1" y="780119"/>
            <a:ext cx="8003263" cy="10712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chemeClr val="tx1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59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b0cd07ff3_3_8"/>
          <p:cNvSpPr txBox="1"/>
          <p:nvPr/>
        </p:nvSpPr>
        <p:spPr>
          <a:xfrm>
            <a:off x="-541197" y="221644"/>
            <a:ext cx="718617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3200"/>
            </a:pPr>
            <a:r>
              <a:rPr lang="fr-FR" sz="2800" dirty="0">
                <a:latin typeface="Marianne" panose="02000000000000000000" pitchFamily="50" charset="0"/>
                <a:sym typeface="Arial"/>
              </a:rPr>
              <a:t>Circuit </a:t>
            </a:r>
            <a:r>
              <a:rPr lang="fr-FR" sz="2800" dirty="0">
                <a:latin typeface="Marianne" panose="02000000000000000000" pitchFamily="50" charset="0"/>
                <a:sym typeface="Arial"/>
              </a:rPr>
              <a:t>de gestion de l’alimentaire </a:t>
            </a:r>
            <a:endParaRPr sz="1600" dirty="0">
              <a:latin typeface="Marianne" panose="02000000000000000000" pitchFamily="50" charset="0"/>
              <a:sym typeface="Arial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EF07F4F-9D2C-746B-39FB-7DCC617C5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1" y="850710"/>
            <a:ext cx="9144000" cy="5442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0" y="6411755"/>
            <a:ext cx="823553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Source : </a:t>
            </a:r>
            <a:r>
              <a:rPr lang="fr-FR" sz="1200" dirty="0"/>
              <a:t>A. Bazin, E. Bocquet (2018), rapport sénatorial, Aide </a:t>
            </a:r>
            <a:r>
              <a:rPr lang="fr-FR" sz="1200" dirty="0"/>
              <a:t>alimentaire : un dispositif vital, un financement menacé ? Un modèle associatif fondé sur le bénévolat à préserver, </a:t>
            </a:r>
            <a:r>
              <a:rPr lang="fr-FR" sz="1200" dirty="0">
                <a:hlinkClick r:id="rId4"/>
              </a:rPr>
              <a:t>https://</a:t>
            </a:r>
            <a:r>
              <a:rPr lang="fr-FR" sz="1200" dirty="0">
                <a:hlinkClick r:id="rId4"/>
              </a:rPr>
              <a:t>www.senat.fr/rap/r18-034/r18-034.html</a:t>
            </a:r>
            <a:r>
              <a:rPr lang="fr-FR" sz="1200" dirty="0"/>
              <a:t> </a:t>
            </a:r>
            <a:endParaRPr lang="fr-FR" sz="1200" dirty="0"/>
          </a:p>
          <a:p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-1" y="780119"/>
            <a:ext cx="8003263" cy="10712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4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/>
        </p:nvSpPr>
        <p:spPr>
          <a:xfrm>
            <a:off x="-707277" y="218837"/>
            <a:ext cx="893787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fr-FR" sz="2800" b="1" dirty="0">
                <a:latin typeface="Marianne Light" panose="02000000000000000000" pitchFamily="2" charset="0"/>
                <a:sym typeface="Arial"/>
              </a:rPr>
              <a:t>Contexte</a:t>
            </a:r>
            <a:r>
              <a:rPr lang="fr-FR" sz="2800" b="1" dirty="0">
                <a:latin typeface="Marianne Light" panose="02000000000000000000" pitchFamily="2" charset="0"/>
              </a:rPr>
              <a:t> sur les politiques publiques</a:t>
            </a:r>
            <a:endParaRPr sz="2800" b="1" dirty="0">
              <a:latin typeface="Marianne Light" panose="02000000000000000000" pitchFamily="2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F9CAF3E-43AF-2F38-9506-C78DFBCACFAC}"/>
              </a:ext>
            </a:extLst>
          </p:cNvPr>
          <p:cNvSpPr txBox="1"/>
          <p:nvPr/>
        </p:nvSpPr>
        <p:spPr>
          <a:xfrm>
            <a:off x="383429" y="1051061"/>
            <a:ext cx="8460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Marianne Light" panose="02000000000000000000" pitchFamily="2" charset="0"/>
              </a:rPr>
              <a:t>Contexte national </a:t>
            </a:r>
          </a:p>
          <a:p>
            <a:pPr algn="ctr"/>
            <a:endParaRPr lang="fr-FR" b="1" dirty="0">
              <a:latin typeface="Marianne Light" panose="02000000000000000000" pitchFamily="2" charset="0"/>
            </a:endParaRPr>
          </a:p>
          <a:p>
            <a:pPr marL="357188" lvl="8" indent="-28575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0000"/>
                </a:solidFill>
                <a:latin typeface="Marianne Light" panose="02000000000000000000" pitchFamily="2" charset="0"/>
                <a:sym typeface="Arial"/>
              </a:rPr>
              <a:t>Commissariat à la lutte contre la pauvreté : p</a:t>
            </a:r>
            <a:r>
              <a:rPr lang="fr-FR" dirty="0">
                <a:latin typeface="Marianne Light" panose="02000000000000000000" pitchFamily="2" charset="0"/>
              </a:rPr>
              <a:t>acte des solidarités</a:t>
            </a:r>
          </a:p>
          <a:p>
            <a:pPr marL="357188" lvl="8" indent="-28575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0000"/>
                </a:solidFill>
                <a:latin typeface="Marianne Light" panose="02000000000000000000" pitchFamily="2" charset="0"/>
                <a:sym typeface="Arial"/>
              </a:rPr>
              <a:t>DRAAF : stratégie nationale </a:t>
            </a:r>
            <a:r>
              <a:rPr lang="fr-FR" dirty="0">
                <a:latin typeface="Marianne Light" panose="02000000000000000000" pitchFamily="2" charset="0"/>
              </a:rPr>
              <a:t>pour</a:t>
            </a:r>
            <a:r>
              <a:rPr lang="fr-FR" dirty="0">
                <a:solidFill>
                  <a:srgbClr val="000000"/>
                </a:solidFill>
                <a:latin typeface="Marianne Light" panose="02000000000000000000" pitchFamily="2" charset="0"/>
                <a:sym typeface="Arial"/>
              </a:rPr>
              <a:t> l’alimentation, la nutrition et le cl</a:t>
            </a:r>
            <a:r>
              <a:rPr lang="fr-FR" dirty="0">
                <a:latin typeface="Marianne Light" panose="02000000000000000000" pitchFamily="2" charset="0"/>
              </a:rPr>
              <a:t>imat</a:t>
            </a:r>
          </a:p>
          <a:p>
            <a:pPr marL="357188" lvl="8" indent="-285750"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0000"/>
                </a:solidFill>
                <a:latin typeface="Marianne Light" panose="02000000000000000000" pitchFamily="2" charset="0"/>
                <a:sym typeface="Arial"/>
              </a:rPr>
              <a:t>DREETS : programme Mieux ma</a:t>
            </a:r>
            <a:r>
              <a:rPr lang="fr-FR" dirty="0">
                <a:latin typeface="Marianne Light" panose="02000000000000000000" pitchFamily="2" charset="0"/>
              </a:rPr>
              <a:t>nger pour </a:t>
            </a:r>
            <a:r>
              <a:rPr lang="fr-FR" dirty="0" smtClean="0">
                <a:latin typeface="Marianne Light" panose="02000000000000000000" pitchFamily="2" charset="0"/>
              </a:rPr>
              <a:t>tous</a:t>
            </a:r>
          </a:p>
          <a:p>
            <a:pPr marL="357188" lvl="8" indent="-285750" algn="just">
              <a:buFont typeface="Wingdings" panose="05000000000000000000" pitchFamily="2" charset="2"/>
              <a:buChar char="ü"/>
            </a:pPr>
            <a:endParaRPr lang="fr-FR" sz="2000" b="1" dirty="0">
              <a:latin typeface="Marianne Light" panose="02000000000000000000" pitchFamily="2" charset="0"/>
            </a:endParaRPr>
          </a:p>
          <a:p>
            <a:pPr marL="71438" lvl="8" algn="just"/>
            <a:r>
              <a:rPr lang="fr-FR" sz="2000" b="1" dirty="0" smtClean="0">
                <a:latin typeface="Marianne Light" panose="02000000000000000000" pitchFamily="2" charset="0"/>
              </a:rPr>
              <a:t>Contexte </a:t>
            </a:r>
            <a:r>
              <a:rPr lang="fr-FR" sz="2000" b="1" dirty="0">
                <a:latin typeface="Marianne Light" panose="02000000000000000000" pitchFamily="2" charset="0"/>
              </a:rPr>
              <a:t>régional</a:t>
            </a:r>
          </a:p>
          <a:p>
            <a:pPr lvl="4"/>
            <a:endParaRPr lang="fr-FR" b="1" dirty="0">
              <a:latin typeface="Marianne Light" panose="02000000000000000000" pitchFamily="2" charset="0"/>
            </a:endParaRPr>
          </a:p>
          <a:p>
            <a:pPr marL="357188" lvl="4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0000"/>
                </a:solidFill>
                <a:latin typeface="Marianne Light" panose="02000000000000000000" pitchFamily="2" charset="0"/>
                <a:sym typeface="Arial"/>
              </a:rPr>
              <a:t>Plusieurs AAP </a:t>
            </a:r>
            <a:r>
              <a:rPr lang="fr-FR" dirty="0">
                <a:latin typeface="Marianne Light" panose="02000000000000000000" pitchFamily="2" charset="0"/>
              </a:rPr>
              <a:t>déployant localement les politiques publiques nationales</a:t>
            </a:r>
          </a:p>
          <a:p>
            <a:pPr marL="357188" lvl="4" indent="-28575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rgbClr val="000000"/>
                </a:solidFill>
                <a:latin typeface="Marianne Light" panose="02000000000000000000" pitchFamily="2" charset="0"/>
                <a:sym typeface="Arial"/>
              </a:rPr>
              <a:t>Première expérimentation visant à renforcer la coordination des acteurs à l’échelle des PAT </a:t>
            </a:r>
            <a:r>
              <a:rPr lang="fr-FR" dirty="0">
                <a:latin typeface="Marianne Light" panose="02000000000000000000" pitchFamily="2" charset="0"/>
              </a:rPr>
              <a:t>lancée en </a:t>
            </a:r>
            <a:r>
              <a:rPr lang="fr-FR" dirty="0" smtClean="0">
                <a:latin typeface="Marianne Light" panose="02000000000000000000" pitchFamily="2" charset="0"/>
              </a:rPr>
              <a:t>2021</a:t>
            </a:r>
          </a:p>
          <a:p>
            <a:pPr marL="357188" lvl="4" indent="-285750">
              <a:buFont typeface="Wingdings" panose="05000000000000000000" pitchFamily="2" charset="2"/>
              <a:buChar char="ü"/>
            </a:pPr>
            <a:endParaRPr lang="fr-FR" sz="2000" b="1" dirty="0">
              <a:latin typeface="Marianne Light" panose="02000000000000000000" pitchFamily="2" charset="0"/>
            </a:endParaRPr>
          </a:p>
          <a:p>
            <a:pPr marL="71438" lvl="4"/>
            <a:r>
              <a:rPr lang="fr-FR" sz="2000" b="1" dirty="0" smtClean="0">
                <a:latin typeface="Marianne Light" panose="02000000000000000000" pitchFamily="2" charset="0"/>
              </a:rPr>
              <a:t>Ami </a:t>
            </a:r>
            <a:r>
              <a:rPr lang="fr-FR" sz="2000" b="1" dirty="0">
                <a:latin typeface="Marianne Light" panose="02000000000000000000" pitchFamily="2" charset="0"/>
              </a:rPr>
              <a:t>« Accès de tous a une alimentation locale, saine, durable et de qualité</a:t>
            </a:r>
          </a:p>
          <a:p>
            <a:pPr lvl="4" algn="ctr"/>
            <a:endParaRPr lang="fr-FR" dirty="0">
              <a:solidFill>
                <a:srgbClr val="000000"/>
              </a:solidFill>
              <a:latin typeface="Marianne Light" panose="02000000000000000000" pitchFamily="2" charset="0"/>
              <a:sym typeface="Arial"/>
            </a:endParaRPr>
          </a:p>
          <a:p>
            <a:pPr marL="357188" lvl="1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Marianne Light" panose="02000000000000000000" pitchFamily="2" charset="0"/>
              </a:rPr>
              <a:t>Appuyer une </a:t>
            </a:r>
            <a:r>
              <a:rPr lang="fr-FR" b="1" dirty="0">
                <a:latin typeface="Marianne Light" panose="02000000000000000000" pitchFamily="2" charset="0"/>
              </a:rPr>
              <a:t>ingénierie sociale </a:t>
            </a:r>
          </a:p>
          <a:p>
            <a:pPr marL="357188" lvl="1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Marianne Light" panose="02000000000000000000" pitchFamily="2" charset="0"/>
              </a:rPr>
              <a:t>Renforcer la </a:t>
            </a:r>
            <a:r>
              <a:rPr lang="fr-FR" b="1" dirty="0">
                <a:latin typeface="Marianne Light" panose="02000000000000000000" pitchFamily="2" charset="0"/>
              </a:rPr>
              <a:t>coopération locale </a:t>
            </a:r>
            <a:r>
              <a:rPr lang="fr-FR" dirty="0">
                <a:latin typeface="Marianne Light" panose="02000000000000000000" pitchFamily="2" charset="0"/>
              </a:rPr>
              <a:t>: stockage, logistique, bénévoles</a:t>
            </a:r>
          </a:p>
          <a:p>
            <a:pPr marL="357188" lvl="1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Marianne Light" panose="02000000000000000000" pitchFamily="2" charset="0"/>
              </a:rPr>
              <a:t>Développer </a:t>
            </a:r>
            <a:r>
              <a:rPr lang="fr-FR" b="1" dirty="0">
                <a:latin typeface="Marianne Light" panose="02000000000000000000" pitchFamily="2" charset="0"/>
              </a:rPr>
              <a:t>l’approvisionnement </a:t>
            </a:r>
            <a:r>
              <a:rPr lang="fr-FR" dirty="0">
                <a:latin typeface="Marianne Light" panose="02000000000000000000" pitchFamily="2" charset="0"/>
              </a:rPr>
              <a:t>en produits frais, locaux et de qualité </a:t>
            </a:r>
          </a:p>
          <a:p>
            <a:pPr marL="357188" lvl="1" indent="-285750" algn="just">
              <a:buFont typeface="Wingdings" panose="05000000000000000000" pitchFamily="2" charset="2"/>
              <a:buChar char="q"/>
            </a:pPr>
            <a:r>
              <a:rPr lang="fr-FR" b="1" dirty="0">
                <a:latin typeface="Marianne Light" panose="02000000000000000000" pitchFamily="2" charset="0"/>
              </a:rPr>
              <a:t>Mieux accompagner les bénéficiaires </a:t>
            </a:r>
            <a:r>
              <a:rPr lang="fr-FR" dirty="0">
                <a:latin typeface="Marianne Light" panose="02000000000000000000" pitchFamily="2" charset="0"/>
              </a:rPr>
              <a:t>accès au droit &amp; insertion </a:t>
            </a:r>
          </a:p>
          <a:p>
            <a:pPr lvl="4" algn="ctr"/>
            <a:endParaRPr lang="fr-FR" sz="1600" dirty="0">
              <a:solidFill>
                <a:srgbClr val="000000"/>
              </a:solidFill>
              <a:latin typeface="Marianne Light" panose="02000000000000000000" pitchFamily="2" charset="0"/>
              <a:sym typeface="Arial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80D4-77AD-4E34-8152-064FB8CA2F38}" type="slidenum">
              <a:rPr lang="fr-FR" smtClean="0"/>
              <a:t>6</a:t>
            </a:fld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-1" y="780119"/>
            <a:ext cx="8003263" cy="10712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184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81684" y="3301256"/>
            <a:ext cx="2554984" cy="48888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Google Shape;92;g11b0cd07ff3_3_8"/>
          <p:cNvSpPr txBox="1"/>
          <p:nvPr/>
        </p:nvSpPr>
        <p:spPr>
          <a:xfrm>
            <a:off x="153495" y="3345661"/>
            <a:ext cx="475881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fr-FR" sz="2000" dirty="0" smtClean="0">
                <a:solidFill>
                  <a:schemeClr val="bg1"/>
                </a:solidFill>
                <a:latin typeface="Marianne" panose="02000000000000000000" pitchFamily="50" charset="0"/>
              </a:rPr>
              <a:t>Soutien de l’Etat </a:t>
            </a:r>
            <a:endParaRPr sz="1200" dirty="0">
              <a:solidFill>
                <a:schemeClr val="bg1"/>
              </a:solidFill>
              <a:latin typeface="Marianne" panose="02000000000000000000" pitchFamily="50" charset="0"/>
              <a:sym typeface="Arial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-8755" y="944166"/>
            <a:ext cx="7392115" cy="43205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Google Shape;93;g11b0cd07ff3_3_8"/>
          <p:cNvSpPr/>
          <p:nvPr/>
        </p:nvSpPr>
        <p:spPr>
          <a:xfrm>
            <a:off x="6024973" y="3545695"/>
            <a:ext cx="82864" cy="3126293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</a:pP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99378" y="4089023"/>
            <a:ext cx="5495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Soutien en ingénierie sur 2 ans – 40 000 € /an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36773" y="4894124"/>
            <a:ext cx="54951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Accompagnement intensif et continu des </a:t>
            </a:r>
            <a:r>
              <a:rPr lang="fr-FR" sz="1600" dirty="0" smtClean="0">
                <a:latin typeface="Marianne" panose="02000000000000000000" pitchFamily="50" charset="0"/>
              </a:rPr>
              <a:t>lauréats </a:t>
            </a:r>
          </a:p>
          <a:p>
            <a:r>
              <a:rPr lang="fr-FR" sz="1600" dirty="0" smtClean="0">
                <a:latin typeface="Marianne" panose="02000000000000000000" pitchFamily="50" charset="0"/>
              </a:rPr>
              <a:t>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>
                <a:latin typeface="Marianne" panose="02000000000000000000" pitchFamily="50" charset="0"/>
              </a:rPr>
              <a:t>Evaluation de projet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>
                <a:latin typeface="Marianne" panose="02000000000000000000" pitchFamily="50" charset="0"/>
              </a:rPr>
              <a:t>Ingénierie de réseau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>
                <a:latin typeface="Marianne" panose="02000000000000000000" pitchFamily="50" charset="0"/>
              </a:rPr>
              <a:t>Cartographie des acteurs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sz="1600" dirty="0" smtClean="0">
                <a:latin typeface="Marianne" panose="02000000000000000000" pitchFamily="50" charset="0"/>
              </a:rPr>
              <a:t>Participation des bénéficiaires </a:t>
            </a:r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19" name="Google Shape;92;g11b0cd07ff3_3_8"/>
          <p:cNvSpPr txBox="1"/>
          <p:nvPr/>
        </p:nvSpPr>
        <p:spPr>
          <a:xfrm>
            <a:off x="-86145" y="942467"/>
            <a:ext cx="733889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  <a:buSzPts val="3200"/>
            </a:pPr>
            <a:r>
              <a:rPr lang="fr-FR" sz="2000" dirty="0" smtClean="0">
                <a:solidFill>
                  <a:schemeClr val="bg1"/>
                </a:solidFill>
                <a:latin typeface="Marianne" panose="02000000000000000000" pitchFamily="50" charset="0"/>
              </a:rPr>
              <a:t>6 Lauréats </a:t>
            </a:r>
            <a:r>
              <a:rPr lang="fr-FR" sz="2000" dirty="0">
                <a:solidFill>
                  <a:schemeClr val="bg1"/>
                </a:solidFill>
                <a:latin typeface="Marianne" panose="02000000000000000000" pitchFamily="50" charset="0"/>
              </a:rPr>
              <a:t>– Projets de novembre 2022 à novembre 2024</a:t>
            </a:r>
            <a:endParaRPr sz="1200" dirty="0">
              <a:solidFill>
                <a:schemeClr val="bg1"/>
              </a:solidFill>
              <a:latin typeface="Marianne" panose="02000000000000000000" pitchFamily="50" charset="0"/>
              <a:sym typeface="Arial"/>
            </a:endParaRPr>
          </a:p>
        </p:txBody>
      </p:sp>
      <p:pic>
        <p:nvPicPr>
          <p:cNvPr id="21" name="Google Shape;143;g11b0cd07ff3_3_22" descr="Engrenages contou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755" y="4787051"/>
            <a:ext cx="708133" cy="643579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ZoneTexte 28"/>
          <p:cNvSpPr txBox="1"/>
          <p:nvPr/>
        </p:nvSpPr>
        <p:spPr>
          <a:xfrm>
            <a:off x="489407" y="1683500"/>
            <a:ext cx="3457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CU de Dunkerque avec le carrefour des solidarités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555653" y="2492265"/>
            <a:ext cx="1959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CA du Douaisis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8712552" y="2379783"/>
            <a:ext cx="3589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L’association les sens du goût  - PNR de l’Avesnois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481610" y="1671362"/>
            <a:ext cx="4091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L’ANDES avec la CA du Béthune, </a:t>
            </a:r>
            <a:r>
              <a:rPr lang="fr-FR" sz="1600" dirty="0" err="1">
                <a:latin typeface="Marianne" panose="02000000000000000000" pitchFamily="50" charset="0"/>
              </a:rPr>
              <a:t>Bruay</a:t>
            </a:r>
            <a:r>
              <a:rPr lang="fr-FR" sz="1600" dirty="0">
                <a:latin typeface="Marianne" panose="02000000000000000000" pitchFamily="50" charset="0"/>
              </a:rPr>
              <a:t>, Artois, Lys, Romane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9228814" y="1729191"/>
            <a:ext cx="1959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CC du Sud Artois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89407" y="2455149"/>
            <a:ext cx="3589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Marianne" panose="02000000000000000000" pitchFamily="50" charset="0"/>
              </a:rPr>
              <a:t>Le PETR de la Thiérache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" y="1695692"/>
            <a:ext cx="324525" cy="469116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236" y="2437611"/>
            <a:ext cx="324525" cy="469116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092" y="2437611"/>
            <a:ext cx="324525" cy="469116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409" y="1704434"/>
            <a:ext cx="324525" cy="469116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00" y="1729191"/>
            <a:ext cx="324525" cy="469116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1" y="2512978"/>
            <a:ext cx="324525" cy="469116"/>
          </a:xfrm>
          <a:prstGeom prst="rect">
            <a:avLst/>
          </a:prstGeom>
        </p:spPr>
      </p:pic>
      <p:sp>
        <p:nvSpPr>
          <p:cNvPr id="41" name="Rectangle à coins arrondis 40"/>
          <p:cNvSpPr/>
          <p:nvPr/>
        </p:nvSpPr>
        <p:spPr>
          <a:xfrm>
            <a:off x="7075619" y="3426959"/>
            <a:ext cx="2554984" cy="48888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000000"/>
              </a:buClr>
              <a:buSzPts val="3200"/>
            </a:pPr>
            <a:r>
              <a:rPr lang="fr-FR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Résultats obtenus</a:t>
            </a:r>
            <a:endParaRPr lang="fr-FR" sz="1100" dirty="0">
              <a:solidFill>
                <a:schemeClr val="bg1"/>
              </a:solidFill>
              <a:latin typeface="Marianne" panose="02000000000000000000" pitchFamily="50" charset="0"/>
              <a:sym typeface="Arial"/>
            </a:endParaRPr>
          </a:p>
        </p:txBody>
      </p:sp>
      <p:pic>
        <p:nvPicPr>
          <p:cNvPr id="42" name="Google Shape;171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833" y="3941942"/>
            <a:ext cx="558593" cy="605407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ZoneTexte 42"/>
          <p:cNvSpPr txBox="1"/>
          <p:nvPr/>
        </p:nvSpPr>
        <p:spPr>
          <a:xfrm>
            <a:off x="6586236" y="4208795"/>
            <a:ext cx="54951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Marianne" panose="02000000000000000000" pitchFamily="50" charset="0"/>
              </a:rPr>
              <a:t>5/6 territoires renforcent l’approvisionnement local et de qualité </a:t>
            </a:r>
          </a:p>
          <a:p>
            <a:endParaRPr lang="fr-FR" sz="1600" dirty="0">
              <a:latin typeface="Marianne" panose="02000000000000000000" pitchFamily="50" charset="0"/>
            </a:endParaRPr>
          </a:p>
          <a:p>
            <a:r>
              <a:rPr lang="fr-FR" sz="1600" dirty="0" smtClean="0">
                <a:latin typeface="Marianne" panose="02000000000000000000" pitchFamily="50" charset="0"/>
              </a:rPr>
              <a:t>3/6 ont créer un réseau identifié, nommé et encore existant </a:t>
            </a:r>
          </a:p>
          <a:p>
            <a:endParaRPr lang="fr-FR" sz="1600" dirty="0">
              <a:latin typeface="Marianne" panose="02000000000000000000" pitchFamily="50" charset="0"/>
            </a:endParaRPr>
          </a:p>
          <a:p>
            <a:r>
              <a:rPr lang="fr-FR" sz="1600" dirty="0" smtClean="0">
                <a:latin typeface="Marianne" panose="02000000000000000000" pitchFamily="50" charset="0"/>
              </a:rPr>
              <a:t>Impacts variables d’un territoire à l’autre </a:t>
            </a:r>
          </a:p>
          <a:p>
            <a:endParaRPr lang="fr-FR" sz="1600" dirty="0">
              <a:latin typeface="Marianne" panose="02000000000000000000" pitchFamily="50" charset="0"/>
            </a:endParaRPr>
          </a:p>
          <a:p>
            <a:r>
              <a:rPr lang="fr-FR" sz="1600" dirty="0" smtClean="0">
                <a:latin typeface="Marianne" panose="02000000000000000000" pitchFamily="50" charset="0"/>
              </a:rPr>
              <a:t>Livrable en cours de rédaction </a:t>
            </a:r>
            <a:endParaRPr lang="fr-FR" sz="1600" dirty="0">
              <a:latin typeface="Marianne" panose="02000000000000000000" pitchFamily="50" charset="0"/>
            </a:endParaRPr>
          </a:p>
        </p:txBody>
      </p:sp>
      <p:sp>
        <p:nvSpPr>
          <p:cNvPr id="44" name="Google Shape;89;p20"/>
          <p:cNvSpPr txBox="1"/>
          <p:nvPr/>
        </p:nvSpPr>
        <p:spPr>
          <a:xfrm>
            <a:off x="0" y="-27479"/>
            <a:ext cx="1219200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 b="1" dirty="0" smtClean="0">
                <a:solidFill>
                  <a:schemeClr val="tx1"/>
                </a:solidFill>
                <a:latin typeface="Marianne Light" panose="02000000000000000000" pitchFamily="2" charset="0"/>
              </a:rPr>
              <a:t>Résultats AMI 1 </a:t>
            </a:r>
            <a:endParaRPr sz="3000" b="1" dirty="0">
              <a:solidFill>
                <a:schemeClr val="tx1"/>
              </a:solidFill>
              <a:latin typeface="Marianne Light" panose="02000000000000000000" pitchFamily="2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3902963" y="523994"/>
            <a:ext cx="4024796" cy="9900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endParaRPr lang="fr-FR" sz="1400" kern="0">
              <a:solidFill>
                <a:srgbClr val="FFFFFF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00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72926" y="2307123"/>
            <a:ext cx="8446148" cy="2232483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Réseau démocratie alimentaire</a:t>
            </a:r>
            <a:r>
              <a:rPr lang="fr" sz="2933"/>
              <a:t/>
            </a:r>
            <a:br>
              <a:rPr lang="fr" sz="2933"/>
            </a:br>
            <a:r>
              <a:rPr lang="fr" sz="2933"/>
              <a:t/>
            </a:r>
            <a:br>
              <a:rPr lang="fr" sz="2933"/>
            </a:br>
            <a:r>
              <a:rPr lang="fr"/>
              <a:t>Communauté Urbaine de D</a:t>
            </a:r>
            <a:r>
              <a:rPr lang="fr-FR"/>
              <a:t>u</a:t>
            </a:r>
            <a:r>
              <a:rPr lang="fr"/>
              <a:t>nkerque</a:t>
            </a:r>
            <a:br>
              <a:rPr lang="fr"/>
            </a:br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2478267" y="4550877"/>
            <a:ext cx="7148400" cy="69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/>
            <a:r>
              <a:rPr lang="fr"/>
              <a:t>PAT – Communauté Urbaine de D</a:t>
            </a:r>
            <a:r>
              <a:rPr lang="fr-FR"/>
              <a:t>u</a:t>
            </a:r>
            <a:r>
              <a:rPr lang="fr"/>
              <a:t>nkerque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6469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ctrTitle"/>
          </p:nvPr>
        </p:nvSpPr>
        <p:spPr>
          <a:xfrm>
            <a:off x="2478271" y="2430444"/>
            <a:ext cx="7148400" cy="1930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r>
              <a:rPr lang="fr"/>
              <a:t>Construction d’un réseau et problématisation des enjeux locaux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412244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2425</Words>
  <Application>Microsoft Office PowerPoint</Application>
  <PresentationFormat>Grand écran</PresentationFormat>
  <Paragraphs>275</Paragraphs>
  <Slides>23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23</vt:i4>
      </vt:variant>
    </vt:vector>
  </HeadingPairs>
  <TitlesOfParts>
    <vt:vector size="37" baseType="lpstr">
      <vt:lpstr>Arial</vt:lpstr>
      <vt:lpstr>Arial MT</vt:lpstr>
      <vt:lpstr>Calibri</vt:lpstr>
      <vt:lpstr>Calibri Light</vt:lpstr>
      <vt:lpstr>Courier New</vt:lpstr>
      <vt:lpstr>Marianne</vt:lpstr>
      <vt:lpstr>Marianne Light</vt:lpstr>
      <vt:lpstr>Nunito</vt:lpstr>
      <vt:lpstr>Times New Roman</vt:lpstr>
      <vt:lpstr>Webdings</vt:lpstr>
      <vt:lpstr>Wingdings</vt:lpstr>
      <vt:lpstr>Thème Office</vt:lpstr>
      <vt:lpstr>1_Thème Office</vt:lpstr>
      <vt:lpstr>Shift</vt:lpstr>
      <vt:lpstr>Appel à manifestation d’intérêt  Solidarités alimentaires 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Réseau démocratie alimentaire  Communauté Urbaine de Dunkerque </vt:lpstr>
      <vt:lpstr>Construction d’un réseau et problématisation des enjeux locaux</vt:lpstr>
      <vt:lpstr>Diagnostic partagé avec les membres du réseau (méthodologie, objectifs, résultats…) </vt:lpstr>
      <vt:lpstr>Diagnostic partagé avec les membres du réseau (méthodologie, objectifs, résultats…) </vt:lpstr>
      <vt:lpstr>Diagnostic partagé avec les membres du réseau (méthodologie, objectifs, résultats…) </vt:lpstr>
      <vt:lpstr>Problématiques ou objectifs identifiées par le réseau </vt:lpstr>
      <vt:lpstr>Problématiques ou objectifs identifiés par le réseau </vt:lpstr>
      <vt:lpstr>Principales réussites et atouts exploités dans la mise en réseau des acteurs</vt:lpstr>
      <vt:lpstr>Principales réussites et atouts exploités dans la mise en réseau des acteurs</vt:lpstr>
      <vt:lpstr>Difficultés rencontrées dans la coordination des acteurs</vt:lpstr>
      <vt:lpstr>Projections sur les suites du dispositif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Appel à manifestation d’intérêt  Solidarités alimentaires </dc:title>
  <dc:creator>Theophile PARENT</dc:creator>
  <cp:lastModifiedBy>Theophile PARENT</cp:lastModifiedBy>
  <cp:revision>12</cp:revision>
  <dcterms:created xsi:type="dcterms:W3CDTF">2025-04-17T12:36:18Z</dcterms:created>
  <dcterms:modified xsi:type="dcterms:W3CDTF">2025-04-24T14:15:54Z</dcterms:modified>
</cp:coreProperties>
</file>