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398" r:id="rId3"/>
    <p:sldId id="272" r:id="rId4"/>
    <p:sldId id="462" r:id="rId5"/>
    <p:sldId id="411" r:id="rId6"/>
    <p:sldId id="463" r:id="rId7"/>
    <p:sldId id="472" r:id="rId8"/>
    <p:sldId id="474" r:id="rId9"/>
    <p:sldId id="464" r:id="rId10"/>
    <p:sldId id="465" r:id="rId11"/>
    <p:sldId id="476" r:id="rId12"/>
    <p:sldId id="256" r:id="rId1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>
      <p:cViewPr>
        <p:scale>
          <a:sx n="75" d="100"/>
          <a:sy n="75" d="100"/>
        </p:scale>
        <p:origin x="1038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notesViewPr>
    <p:cSldViewPr>
      <p:cViewPr varScale="1">
        <p:scale>
          <a:sx n="48" d="100"/>
          <a:sy n="48" d="100"/>
        </p:scale>
        <p:origin x="1908" y="4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55AE92A8-0294-473D-AE08-960EA720DD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84068D46-D11F-4851-9D1B-AEF4901E36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2852936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b="1">
                <a:solidFill>
                  <a:srgbClr val="002060"/>
                </a:solidFill>
              </a:defRPr>
            </a:lvl1pPr>
          </a:lstStyle>
          <a:p>
            <a:r>
              <a:rPr lang="fr-FR" dirty="0" smtClean="0"/>
              <a:t> </a:t>
            </a:r>
            <a:fld id="{65715804-330F-461C-B93E-D0270DDC3A1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sz="quarter" idx="13"/>
          </p:nvPr>
        </p:nvSpPr>
        <p:spPr>
          <a:xfrm>
            <a:off x="1042988" y="549275"/>
            <a:ext cx="914400" cy="91440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57958"/>
            <a:ext cx="9144000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172401" y="188640"/>
            <a:ext cx="720080" cy="778863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9 novembre 2020</a:t>
            </a:r>
            <a:endParaRPr lang="fr-FR" dirty="0"/>
          </a:p>
        </p:txBody>
      </p:sp>
      <p:pic>
        <p:nvPicPr>
          <p:cNvPr id="2050" name="Picture 2" descr="C:\Users\thierry.wallon\AppData\Roaming\Microsoft\Windows\Network Shortcuts\Image1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25403" y="6381328"/>
            <a:ext cx="3906837" cy="377825"/>
          </a:xfrm>
          <a:prstGeom prst="rect">
            <a:avLst/>
          </a:prstGeom>
          <a:noFill/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07" y="187764"/>
            <a:ext cx="1248613" cy="9060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200" kern="1200" baseline="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704856" cy="1872208"/>
          </a:xfrm>
        </p:spPr>
        <p:txBody>
          <a:bodyPr>
            <a:normAutofit fontScale="25000" lnSpcReduction="20000"/>
          </a:bodyPr>
          <a:lstStyle/>
          <a:p>
            <a:r>
              <a:rPr lang="fr-FR" sz="160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COMMISSION REGIONALE DE LA FORET ET DU BOIS</a:t>
            </a:r>
          </a:p>
          <a:p>
            <a:endParaRPr lang="fr-FR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28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Réunion du 11 juin 2025</a:t>
            </a:r>
            <a:endParaRPr lang="fr-FR" sz="128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renouvellement forestier dans la région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835456" y="1179638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autres aides du plan de relance 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42" y="1785708"/>
            <a:ext cx="6990202" cy="413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6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renouvellement forestier dans la région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835456" y="1179638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autres aides du plan de relance 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894" y="1790471"/>
            <a:ext cx="6973474" cy="411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25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8671314" cy="3672408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fr-FR" sz="2800" b="1" dirty="0"/>
          </a:p>
          <a:p>
            <a:endParaRPr lang="fr-FR" sz="28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611560" y="404664"/>
            <a:ext cx="7772400" cy="792089"/>
          </a:xfrm>
        </p:spPr>
        <p:txBody>
          <a:bodyPr>
            <a:normAutofit/>
          </a:bodyPr>
          <a:lstStyle/>
          <a:p>
            <a:r>
              <a:rPr lang="fr-FR" sz="3800" dirty="0" smtClean="0"/>
              <a:t>Ordre du jour</a:t>
            </a:r>
            <a:endParaRPr lang="fr-FR" sz="3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568952" cy="388843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sz="22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1.Le renouvellement forestier dans la région</a:t>
            </a:r>
            <a:endParaRPr lang="fr-FR" sz="22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fr-FR" sz="22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fr-FR" sz="22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2.Les </a:t>
            </a:r>
            <a:r>
              <a:rPr lang="fr-FR" sz="22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études menées sur la forêt de Chantilly</a:t>
            </a:r>
            <a:endParaRPr lang="fr-FR" sz="22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fr-FR" sz="22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sz="22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fr-FR" sz="22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3.Deux évolutions </a:t>
            </a:r>
            <a:r>
              <a:rPr lang="fr-FR" sz="22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réglementaires.</a:t>
            </a:r>
            <a:endParaRPr lang="fr-FR" sz="22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fr-FR" sz="22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1.Point sur le nouveau SRGS et son application dans les </a:t>
            </a:r>
            <a:r>
              <a:rPr lang="fr-FR" sz="22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DGD</a:t>
            </a:r>
          </a:p>
          <a:p>
            <a:pPr>
              <a:spcBef>
                <a:spcPts val="0"/>
              </a:spcBef>
            </a:pPr>
            <a:r>
              <a:rPr lang="fr-FR" sz="22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2.Point </a:t>
            </a:r>
            <a:r>
              <a:rPr lang="fr-FR" sz="22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la mise à jour de l’arrêté MFR</a:t>
            </a:r>
          </a:p>
          <a:p>
            <a:pPr>
              <a:spcBef>
                <a:spcPts val="0"/>
              </a:spcBef>
            </a:pPr>
            <a:endParaRPr lang="fr-FR" sz="22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fr-FR" sz="22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4.La </a:t>
            </a:r>
            <a:r>
              <a:rPr lang="fr-FR" sz="22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 du bois énergie dans la récolte régionale.</a:t>
            </a:r>
            <a:endParaRPr lang="fr-FR" sz="22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fr-FR" sz="22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fr-FR" sz="2200" b="1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5.La </a:t>
            </a:r>
            <a:r>
              <a:rPr lang="fr-FR" sz="22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seconde transformation dans les Hauts-de-France</a:t>
            </a:r>
            <a:endParaRPr lang="fr-FR" sz="22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l"/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871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640960" cy="4248472"/>
          </a:xfrm>
        </p:spPr>
        <p:txBody>
          <a:bodyPr>
            <a:noAutofit/>
          </a:bodyPr>
          <a:lstStyle/>
          <a:p>
            <a:r>
              <a:rPr lang="fr-FR" sz="22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 par</a:t>
            </a:r>
          </a:p>
          <a:p>
            <a:endParaRPr lang="fr-FR" sz="2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2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Monsieur Jean-Michel TACCOEN</a:t>
            </a:r>
          </a:p>
          <a:p>
            <a:r>
              <a:rPr lang="fr-FR" sz="22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Conseiller régional</a:t>
            </a:r>
          </a:p>
          <a:p>
            <a:r>
              <a:rPr lang="fr-FR" sz="22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Président de la commission environnement</a:t>
            </a:r>
          </a:p>
          <a:p>
            <a:endParaRPr lang="fr-FR" sz="22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2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Monsieur Jean-Gabriel DELACROY</a:t>
            </a:r>
          </a:p>
          <a:p>
            <a:r>
              <a:rPr lang="fr-FR" sz="2200" dirty="0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Secrétaire général pour les affaires régionales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568952" cy="3888432"/>
          </a:xfrm>
        </p:spPr>
        <p:txBody>
          <a:bodyPr>
            <a:noAutofit/>
          </a:bodyPr>
          <a:lstStyle/>
          <a:p>
            <a:r>
              <a:rPr lang="fr-FR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1.Le renouvellement forestier dans la région</a:t>
            </a:r>
            <a:endParaRPr lang="fr-FR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2.Les études menées sur la forêt de Chantilly</a:t>
            </a:r>
            <a:endParaRPr lang="fr-FR" sz="1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sz="1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3.Deux évolutions réglementaires.</a:t>
            </a:r>
            <a:endParaRPr lang="fr-FR" sz="1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1.Point sur le nouveau SRGS et son application dans les DGD</a:t>
            </a:r>
          </a:p>
          <a:p>
            <a:r>
              <a:rPr lang="fr-FR" sz="18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2.Point sur la mise à jour de l’arrêté MFR</a:t>
            </a:r>
          </a:p>
          <a:p>
            <a:endParaRPr lang="fr-FR" sz="18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4.La part du bois énergie dans la récolte régionale.</a:t>
            </a:r>
            <a:endParaRPr lang="fr-FR" sz="1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8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5.La seconde transformation dans les Hauts-de-France</a:t>
            </a:r>
            <a:endParaRPr lang="fr-FR" sz="1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l"/>
            <a:endParaRPr lang="fr-FR" sz="1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881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renouvellement forestier dans la région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892480" cy="4752528"/>
          </a:xfrm>
        </p:spPr>
        <p:txBody>
          <a:bodyPr>
            <a:noAutofit/>
          </a:bodyPr>
          <a:lstStyle/>
          <a:p>
            <a:pPr lvl="0" algn="l"/>
            <a:endParaRPr lang="fr-FR" sz="2000" dirty="0" smtClean="0">
              <a:solidFill>
                <a:schemeClr val="tx1"/>
              </a:solidFill>
            </a:endParaRPr>
          </a:p>
          <a:p>
            <a:pPr lvl="0" algn="l"/>
            <a:endParaRPr lang="fr-FR" sz="2000" dirty="0">
              <a:solidFill>
                <a:schemeClr val="tx1"/>
              </a:solidFill>
            </a:endParaRPr>
          </a:p>
          <a:p>
            <a:pPr lvl="0" algn="l"/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5</a:t>
            </a:fld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56" y="2996952"/>
            <a:ext cx="4225307" cy="249105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3780" y="2911295"/>
            <a:ext cx="3742731" cy="261326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3568" y="1443841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 dépérissements croissants dans un contexte de changement climatique:</a:t>
            </a:r>
            <a:r>
              <a:rPr lang="fr-FR" sz="1600" dirty="0" smtClean="0">
                <a:latin typeface="Calibri" panose="020F0502020204030204" pitchFamily="34" charset="0"/>
              </a:rPr>
              <a:t> </a:t>
            </a:r>
            <a:endParaRPr lang="fr-FR" sz="16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Etat sanitaire qui se dégrade (chêne pédonculé, hêtre, châtaignier,…) </a:t>
            </a:r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alibri" panose="020F0502020204030204" pitchFamily="34" charset="0"/>
              </a:rPr>
              <a:t>Doublement </a:t>
            </a:r>
            <a:r>
              <a:rPr lang="fr-FR" sz="1600" dirty="0">
                <a:latin typeface="Calibri" panose="020F0502020204030204" pitchFamily="34" charset="0"/>
              </a:rPr>
              <a:t>de la mortalité des arbres en 10 </a:t>
            </a:r>
            <a:r>
              <a:rPr lang="fr-FR" sz="1600" dirty="0" smtClean="0">
                <a:latin typeface="Calibri" panose="020F0502020204030204" pitchFamily="34" charset="0"/>
              </a:rPr>
              <a:t>ans</a:t>
            </a: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alibri" panose="020F0502020204030204" pitchFamily="34" charset="0"/>
              </a:rPr>
              <a:t>Ralentissement </a:t>
            </a:r>
            <a:r>
              <a:rPr lang="fr-FR" sz="1600" dirty="0">
                <a:latin typeface="Calibri" panose="020F0502020204030204" pitchFamily="34" charset="0"/>
              </a:rPr>
              <a:t>de l’accroissement </a:t>
            </a:r>
            <a:r>
              <a:rPr lang="fr-FR" sz="1600" dirty="0" smtClean="0">
                <a:latin typeface="Calibri" panose="020F0502020204030204" pitchFamily="34" charset="0"/>
              </a:rPr>
              <a:t>biologique</a:t>
            </a: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Calibri" panose="020F0502020204030204" pitchFamily="34" charset="0"/>
              </a:rPr>
              <a:t>Moindre </a:t>
            </a:r>
            <a:r>
              <a:rPr lang="fr-FR" sz="1600" dirty="0">
                <a:latin typeface="Calibri" panose="020F0502020204030204" pitchFamily="34" charset="0"/>
              </a:rPr>
              <a:t>absorption de carbone par les </a:t>
            </a:r>
            <a:r>
              <a:rPr lang="fr-FR" sz="1600" dirty="0" smtClean="0">
                <a:latin typeface="Calibri" panose="020F0502020204030204" pitchFamily="34" charset="0"/>
              </a:rPr>
              <a:t>forêts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93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renouvellement forestier dans la région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720" y="3717032"/>
            <a:ext cx="7615240" cy="2016224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11560" y="1196753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smtClean="0">
                <a:latin typeface="Calibri" panose="020F0502020204030204" pitchFamily="34" charset="0"/>
              </a:rPr>
              <a:t>Décembre 2020: Les </a:t>
            </a:r>
            <a:r>
              <a:rPr lang="fr-FR" sz="1200" dirty="0">
                <a:latin typeface="Calibri" panose="020F0502020204030204" pitchFamily="34" charset="0"/>
              </a:rPr>
              <a:t>mesures du volet Forêt-bois du plan de relance : 200 M</a:t>
            </a:r>
            <a:r>
              <a:rPr lang="fr-FR" sz="1200" dirty="0" smtClean="0">
                <a:latin typeface="Calibri" panose="020F0502020204030204" pitchFamily="34" charset="0"/>
              </a:rPr>
              <a:t>€   4 </a:t>
            </a:r>
            <a:r>
              <a:rPr lang="fr-FR" sz="1200" dirty="0">
                <a:latin typeface="Calibri" panose="020F0502020204030204" pitchFamily="34" charset="0"/>
              </a:rPr>
              <a:t>volets :</a:t>
            </a:r>
          </a:p>
          <a:p>
            <a:pPr marL="228600" indent="-228600">
              <a:buAutoNum type="arabicPeriod"/>
            </a:pPr>
            <a:r>
              <a:rPr lang="fr-FR" sz="1200" dirty="0" smtClean="0">
                <a:latin typeface="Calibri" panose="020F0502020204030204" pitchFamily="34" charset="0"/>
              </a:rPr>
              <a:t>« </a:t>
            </a:r>
            <a:r>
              <a:rPr lang="fr-FR" sz="1200" dirty="0">
                <a:latin typeface="Calibri" panose="020F0502020204030204" pitchFamily="34" charset="0"/>
              </a:rPr>
              <a:t>Renouvellement forestier » : pour aider les propriétaires forestiers, publics et privés, à renouveler et à diversifier leurs </a:t>
            </a:r>
            <a:r>
              <a:rPr lang="fr-FR" sz="1200" dirty="0" smtClean="0">
                <a:latin typeface="Calibri" panose="020F0502020204030204" pitchFamily="34" charset="0"/>
              </a:rPr>
              <a:t>forêts pour </a:t>
            </a:r>
            <a:r>
              <a:rPr lang="fr-FR" sz="1200" dirty="0">
                <a:latin typeface="Calibri" panose="020F0502020204030204" pitchFamily="34" charset="0"/>
              </a:rPr>
              <a:t>garantir la résilience des écosystèmes forestiers dans le contexte du changement climatique en orientant la sylviculture </a:t>
            </a:r>
            <a:r>
              <a:rPr lang="fr-FR" sz="1200" dirty="0" smtClean="0">
                <a:latin typeface="Calibri" panose="020F0502020204030204" pitchFamily="34" charset="0"/>
              </a:rPr>
              <a:t>vers le développement du bois d’</a:t>
            </a:r>
            <a:r>
              <a:rPr lang="fr-FR" sz="1200" dirty="0" err="1" smtClean="0">
                <a:latin typeface="Calibri" panose="020F0502020204030204" pitchFamily="34" charset="0"/>
              </a:rPr>
              <a:t>oeuvre</a:t>
            </a:r>
            <a:r>
              <a:rPr lang="fr-FR" sz="1200" dirty="0" smtClean="0">
                <a:latin typeface="Calibri" panose="020F0502020204030204" pitchFamily="34" charset="0"/>
              </a:rPr>
              <a:t>. </a:t>
            </a:r>
          </a:p>
          <a:p>
            <a:pPr marL="228600" indent="-228600">
              <a:buAutoNum type="arabicPeriod"/>
            </a:pPr>
            <a:r>
              <a:rPr lang="fr-FR" sz="1200" dirty="0" smtClean="0">
                <a:latin typeface="Calibri" panose="020F0502020204030204" pitchFamily="34" charset="0"/>
              </a:rPr>
              <a:t>« </a:t>
            </a:r>
            <a:r>
              <a:rPr lang="fr-FR" sz="1200" dirty="0">
                <a:latin typeface="Calibri" panose="020F0502020204030204" pitchFamily="34" charset="0"/>
              </a:rPr>
              <a:t>Graines et plants » </a:t>
            </a:r>
            <a:r>
              <a:rPr lang="fr-FR" sz="1200" dirty="0" smtClean="0">
                <a:latin typeface="Calibri" panose="020F0502020204030204" pitchFamily="34" charset="0"/>
              </a:rPr>
              <a:t>: </a:t>
            </a:r>
            <a:r>
              <a:rPr lang="fr-FR" sz="1200" dirty="0">
                <a:latin typeface="Calibri" panose="020F0502020204030204" pitchFamily="34" charset="0"/>
              </a:rPr>
              <a:t>adapter et moderniser les entreprises de l’amont forestier pour </a:t>
            </a:r>
            <a:r>
              <a:rPr lang="fr-FR" sz="1200" dirty="0" smtClean="0">
                <a:latin typeface="Calibri" panose="020F0502020204030204" pitchFamily="34" charset="0"/>
              </a:rPr>
              <a:t>sécuriser l'approvisionnement </a:t>
            </a:r>
            <a:r>
              <a:rPr lang="fr-FR" sz="1200" dirty="0">
                <a:latin typeface="Calibri" panose="020F0502020204030204" pitchFamily="34" charset="0"/>
              </a:rPr>
              <a:t>des chantiers de plantation et investir pour le futur dans les vergers à </a:t>
            </a:r>
            <a:r>
              <a:rPr lang="fr-FR" sz="1200" dirty="0" smtClean="0">
                <a:latin typeface="Calibri" panose="020F0502020204030204" pitchFamily="34" charset="0"/>
              </a:rPr>
              <a:t>graines.</a:t>
            </a:r>
          </a:p>
          <a:p>
            <a:pPr marL="228600" indent="-228600">
              <a:buAutoNum type="arabicPeriod"/>
            </a:pPr>
            <a:r>
              <a:rPr lang="fr-FR" sz="1200" dirty="0" smtClean="0">
                <a:latin typeface="Calibri" panose="020F0502020204030204" pitchFamily="34" charset="0"/>
              </a:rPr>
              <a:t>« </a:t>
            </a:r>
            <a:r>
              <a:rPr lang="fr-FR" sz="1200" dirty="0">
                <a:latin typeface="Calibri" panose="020F0502020204030204" pitchFamily="34" charset="0"/>
              </a:rPr>
              <a:t>Soutien à l’industrie de transformation du bois » </a:t>
            </a:r>
            <a:r>
              <a:rPr lang="fr-FR" sz="1200" dirty="0" smtClean="0">
                <a:latin typeface="Calibri" panose="020F0502020204030204" pitchFamily="34" charset="0"/>
              </a:rPr>
              <a:t>: </a:t>
            </a:r>
            <a:r>
              <a:rPr lang="fr-FR" sz="1200" dirty="0">
                <a:latin typeface="Calibri" panose="020F0502020204030204" pitchFamily="34" charset="0"/>
              </a:rPr>
              <a:t>moderniser la </a:t>
            </a:r>
            <a:r>
              <a:rPr lang="fr-FR" sz="1200" dirty="0" smtClean="0">
                <a:latin typeface="Calibri" panose="020F0502020204030204" pitchFamily="34" charset="0"/>
              </a:rPr>
              <a:t>transformation du </a:t>
            </a:r>
            <a:r>
              <a:rPr lang="fr-FR" sz="1200" dirty="0">
                <a:latin typeface="Calibri" panose="020F0502020204030204" pitchFamily="34" charset="0"/>
              </a:rPr>
              <a:t>bois </a:t>
            </a:r>
            <a:r>
              <a:rPr lang="fr-FR" sz="1200" dirty="0" smtClean="0">
                <a:latin typeface="Calibri" panose="020F0502020204030204" pitchFamily="34" charset="0"/>
              </a:rPr>
              <a:t>et développer </a:t>
            </a:r>
            <a:r>
              <a:rPr lang="fr-FR" sz="1200" dirty="0">
                <a:latin typeface="Calibri" panose="020F0502020204030204" pitchFamily="34" charset="0"/>
              </a:rPr>
              <a:t>la construction </a:t>
            </a:r>
            <a:r>
              <a:rPr lang="fr-FR" sz="1200" dirty="0" smtClean="0">
                <a:latin typeface="Calibri" panose="020F0502020204030204" pitchFamily="34" charset="0"/>
              </a:rPr>
              <a:t>bois.</a:t>
            </a:r>
          </a:p>
          <a:p>
            <a:pPr marL="228600" indent="-228600">
              <a:buAutoNum type="arabicPeriod"/>
            </a:pPr>
            <a:r>
              <a:rPr lang="fr-FR" sz="1200" dirty="0" smtClean="0">
                <a:latin typeface="Calibri" panose="020F0502020204030204" pitchFamily="34" charset="0"/>
              </a:rPr>
              <a:t>« </a:t>
            </a:r>
            <a:r>
              <a:rPr lang="fr-FR" sz="1200" dirty="0">
                <a:latin typeface="Calibri" panose="020F0502020204030204" pitchFamily="34" charset="0"/>
              </a:rPr>
              <a:t>Acquisition d'une couverture de données </a:t>
            </a:r>
            <a:r>
              <a:rPr lang="fr-FR" sz="1200" dirty="0" err="1">
                <a:latin typeface="Calibri" panose="020F0502020204030204" pitchFamily="34" charset="0"/>
              </a:rPr>
              <a:t>LiDAR</a:t>
            </a:r>
            <a:r>
              <a:rPr lang="fr-FR" sz="1200" dirty="0">
                <a:latin typeface="Calibri" panose="020F0502020204030204" pitchFamily="34" charset="0"/>
              </a:rPr>
              <a:t> à haute densité » </a:t>
            </a:r>
            <a:r>
              <a:rPr lang="fr-FR" sz="1200" dirty="0" smtClean="0">
                <a:latin typeface="Calibri" panose="020F0502020204030204" pitchFamily="34" charset="0"/>
              </a:rPr>
              <a:t> </a:t>
            </a:r>
            <a:r>
              <a:rPr lang="fr-FR" sz="1200" dirty="0">
                <a:latin typeface="Calibri" panose="020F0502020204030204" pitchFamily="34" charset="0"/>
              </a:rPr>
              <a:t>: disposer d'une connaissance et </a:t>
            </a:r>
            <a:r>
              <a:rPr lang="fr-FR" sz="1200" dirty="0" smtClean="0">
                <a:latin typeface="Calibri" panose="020F0502020204030204" pitchFamily="34" charset="0"/>
              </a:rPr>
              <a:t>d'une description </a:t>
            </a:r>
            <a:r>
              <a:rPr lang="fr-FR" sz="1200" dirty="0">
                <a:latin typeface="Calibri" panose="020F0502020204030204" pitchFamily="34" charset="0"/>
              </a:rPr>
              <a:t>plus fine et complète des peuplements, à l'échelle de la parcelle, sur les zones à enjeux forestiers</a:t>
            </a:r>
            <a:r>
              <a:rPr lang="fr-FR" sz="1200" dirty="0" smtClean="0">
                <a:latin typeface="Calibri" panose="020F0502020204030204" pitchFamily="34" charset="0"/>
              </a:rPr>
              <a:t>.</a:t>
            </a:r>
            <a:endParaRPr lang="fr-FR" sz="12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3120" y="3347700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Trois dispositifs successifs comprenant: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98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renouvellement forestier dans la région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922" y="1448968"/>
            <a:ext cx="7589494" cy="359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48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renouvellement forestier dans la région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899592" y="1256822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bilan de France Relance Forêt au niveau national 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988840"/>
            <a:ext cx="5776776" cy="366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32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187624" y="404664"/>
            <a:ext cx="7196336" cy="79208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renouvellement forestier dans la région</a:t>
            </a:r>
            <a:endParaRPr lang="fr-FR" sz="28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 </a:t>
            </a:r>
            <a:fld id="{65715804-330F-461C-B93E-D0270DDC3A1F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99592" y="1256822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bilan de France Relance Forêt au niveau régional :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72816"/>
            <a:ext cx="4610840" cy="417420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1679377"/>
            <a:ext cx="3124636" cy="453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0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7133</TotalTime>
  <Words>454</Words>
  <Application>Microsoft Office PowerPoint</Application>
  <PresentationFormat>Affichage à l'écran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Thème Office</vt:lpstr>
      <vt:lpstr>Présentation PowerPoint</vt:lpstr>
      <vt:lpstr>Ordre du jour</vt:lpstr>
      <vt:lpstr>Présentation PowerPoint</vt:lpstr>
      <vt:lpstr>Présentation PowerPoint</vt:lpstr>
      <vt:lpstr>Le renouvellement forestier dans la région</vt:lpstr>
      <vt:lpstr>Le renouvellement forestier dans la région</vt:lpstr>
      <vt:lpstr>Le renouvellement forestier dans la région</vt:lpstr>
      <vt:lpstr>Le renouvellement forestier dans la région</vt:lpstr>
      <vt:lpstr>Le renouvellement forestier dans la région</vt:lpstr>
      <vt:lpstr>Le renouvellement forestier dans la région</vt:lpstr>
      <vt:lpstr>Le renouvellement forestier dans la région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thierry.wallon</dc:creator>
  <cp:lastModifiedBy>Dominique EVRARD</cp:lastModifiedBy>
  <cp:revision>988</cp:revision>
  <cp:lastPrinted>2025-05-20T12:01:27Z</cp:lastPrinted>
  <dcterms:created xsi:type="dcterms:W3CDTF">2018-03-14T07:36:41Z</dcterms:created>
  <dcterms:modified xsi:type="dcterms:W3CDTF">2025-06-05T09:04:10Z</dcterms:modified>
</cp:coreProperties>
</file>